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8" r:id="rId3"/>
    <p:sldId id="256" r:id="rId4"/>
    <p:sldId id="259" r:id="rId5"/>
    <p:sldId id="260" r:id="rId6"/>
    <p:sldId id="261" r:id="rId7"/>
    <p:sldId id="267" r:id="rId8"/>
    <p:sldId id="268" r:id="rId9"/>
    <p:sldId id="262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444" autoAdjust="0"/>
  </p:normalViewPr>
  <p:slideViewPr>
    <p:cSldViewPr>
      <p:cViewPr>
        <p:scale>
          <a:sx n="76" d="100"/>
          <a:sy n="76" d="100"/>
        </p:scale>
        <p:origin x="-1206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4069" y="2967335"/>
            <a:ext cx="59758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«Антонимы»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000108"/>
            <a:ext cx="7832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Интеракивная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5572140"/>
            <a:ext cx="3945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Составила: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воспитатель Альмухаметова Э.М.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73088" y="6458526"/>
            <a:ext cx="470912" cy="3994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Дидактические карточки противоположности"/>
          <p:cNvPicPr>
            <a:picLocks noChangeAspect="1" noChangeArrowheads="1"/>
          </p:cNvPicPr>
          <p:nvPr/>
        </p:nvPicPr>
        <p:blipFill>
          <a:blip r:embed="rId2" cstate="print"/>
          <a:srcRect l="32821" r="34212" b="50446"/>
          <a:stretch>
            <a:fillRect/>
          </a:stretch>
        </p:blipFill>
        <p:spPr bwMode="auto">
          <a:xfrm>
            <a:off x="0" y="214290"/>
            <a:ext cx="2000232" cy="2124692"/>
          </a:xfrm>
          <a:prstGeom prst="rect">
            <a:avLst/>
          </a:prstGeom>
          <a:noFill/>
        </p:spPr>
      </p:pic>
      <p:pic>
        <p:nvPicPr>
          <p:cNvPr id="20482" name="Picture 2" descr="Противоположности для дошкольников"/>
          <p:cNvPicPr>
            <a:picLocks noChangeAspect="1" noChangeArrowheads="1"/>
          </p:cNvPicPr>
          <p:nvPr/>
        </p:nvPicPr>
        <p:blipFill>
          <a:blip r:embed="rId3" cstate="print"/>
          <a:srcRect l="34171" r="33794" b="51645"/>
          <a:stretch>
            <a:fillRect/>
          </a:stretch>
        </p:blipFill>
        <p:spPr bwMode="auto">
          <a:xfrm>
            <a:off x="5072066" y="3714752"/>
            <a:ext cx="1808275" cy="1928826"/>
          </a:xfrm>
          <a:prstGeom prst="rect">
            <a:avLst/>
          </a:prstGeom>
          <a:noFill/>
        </p:spPr>
      </p:pic>
      <p:pic>
        <p:nvPicPr>
          <p:cNvPr id="10" name="Picture 4" descr="Противоположности для детей"/>
          <p:cNvPicPr>
            <a:picLocks noChangeAspect="1" noChangeArrowheads="1"/>
          </p:cNvPicPr>
          <p:nvPr/>
        </p:nvPicPr>
        <p:blipFill>
          <a:blip r:embed="rId4" cstate="print"/>
          <a:srcRect l="33282" r="34286" b="52166"/>
          <a:stretch>
            <a:fillRect/>
          </a:stretch>
        </p:blipFill>
        <p:spPr bwMode="auto">
          <a:xfrm>
            <a:off x="214282" y="4643446"/>
            <a:ext cx="1816359" cy="1928802"/>
          </a:xfrm>
          <a:prstGeom prst="rect">
            <a:avLst/>
          </a:prstGeom>
          <a:noFill/>
        </p:spPr>
      </p:pic>
      <p:pic>
        <p:nvPicPr>
          <p:cNvPr id="13" name="Picture 4" descr="Противоположности для детей"/>
          <p:cNvPicPr>
            <a:picLocks noChangeAspect="1" noChangeArrowheads="1"/>
          </p:cNvPicPr>
          <p:nvPr/>
        </p:nvPicPr>
        <p:blipFill>
          <a:blip r:embed="rId4" cstate="print"/>
          <a:srcRect r="67181" b="51201"/>
          <a:stretch>
            <a:fillRect/>
          </a:stretch>
        </p:blipFill>
        <p:spPr bwMode="auto">
          <a:xfrm>
            <a:off x="7072330" y="214290"/>
            <a:ext cx="1868379" cy="2000264"/>
          </a:xfrm>
          <a:prstGeom prst="rect">
            <a:avLst/>
          </a:prstGeom>
          <a:noFill/>
        </p:spPr>
      </p:pic>
      <p:pic>
        <p:nvPicPr>
          <p:cNvPr id="15" name="Picture 6" descr="РАЗВИТИЕ РЕБЕНКА: Игра в Противоположности"/>
          <p:cNvPicPr>
            <a:picLocks noChangeAspect="1" noChangeArrowheads="1"/>
          </p:cNvPicPr>
          <p:nvPr/>
        </p:nvPicPr>
        <p:blipFill>
          <a:blip r:embed="rId5" cstate="print"/>
          <a:srcRect l="35260" r="33897" b="50107"/>
          <a:stretch>
            <a:fillRect/>
          </a:stretch>
        </p:blipFill>
        <p:spPr bwMode="auto">
          <a:xfrm>
            <a:off x="7054431" y="2428868"/>
            <a:ext cx="1732411" cy="1980510"/>
          </a:xfrm>
          <a:prstGeom prst="rect">
            <a:avLst/>
          </a:prstGeom>
          <a:noFill/>
        </p:spPr>
      </p:pic>
      <p:pic>
        <p:nvPicPr>
          <p:cNvPr id="16" name="Picture 6" descr="РАЗВИТИЕ РЕБЕНКА: Игра в Противоположности"/>
          <p:cNvPicPr>
            <a:picLocks noChangeAspect="1" noChangeArrowheads="1"/>
          </p:cNvPicPr>
          <p:nvPr/>
        </p:nvPicPr>
        <p:blipFill>
          <a:blip r:embed="rId5" cstate="print"/>
          <a:srcRect r="66034" b="50323"/>
          <a:stretch>
            <a:fillRect/>
          </a:stretch>
        </p:blipFill>
        <p:spPr bwMode="auto">
          <a:xfrm>
            <a:off x="0" y="2357430"/>
            <a:ext cx="2124092" cy="2195530"/>
          </a:xfrm>
          <a:prstGeom prst="rect">
            <a:avLst/>
          </a:prstGeom>
          <a:noFill/>
        </p:spPr>
      </p:pic>
      <p:pic>
        <p:nvPicPr>
          <p:cNvPr id="17" name="Picture 6" descr="РАЗВИТИЕ РЕБЕНКА: Игра в Противоположности"/>
          <p:cNvPicPr>
            <a:picLocks noChangeAspect="1" noChangeArrowheads="1"/>
          </p:cNvPicPr>
          <p:nvPr/>
        </p:nvPicPr>
        <p:blipFill>
          <a:blip r:embed="rId5" cstate="print"/>
          <a:srcRect l="34956" t="51078" r="34201"/>
          <a:stretch>
            <a:fillRect/>
          </a:stretch>
        </p:blipFill>
        <p:spPr bwMode="auto">
          <a:xfrm>
            <a:off x="6954126" y="4572008"/>
            <a:ext cx="1848134" cy="20717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86116" y="0"/>
            <a:ext cx="177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Нажми на поле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673088" y="6458526"/>
            <a:ext cx="470912" cy="3994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-0.32673 -0.507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53299 0.3439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5118 0.33611 " pathEditMode="relative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Противоположности для детей"/>
          <p:cNvPicPr>
            <a:picLocks noChangeAspect="1" noChangeArrowheads="1"/>
          </p:cNvPicPr>
          <p:nvPr/>
        </p:nvPicPr>
        <p:blipFill>
          <a:blip r:embed="rId2" cstate="print"/>
          <a:srcRect l="33127" t="49228" r="33282"/>
          <a:stretch>
            <a:fillRect/>
          </a:stretch>
        </p:blipFill>
        <p:spPr bwMode="auto">
          <a:xfrm>
            <a:off x="7143768" y="2643182"/>
            <a:ext cx="1714512" cy="1865859"/>
          </a:xfrm>
          <a:prstGeom prst="rect">
            <a:avLst/>
          </a:prstGeom>
          <a:noFill/>
        </p:spPr>
      </p:pic>
      <p:pic>
        <p:nvPicPr>
          <p:cNvPr id="12" name="Picture 4" descr="Противоположности для детей"/>
          <p:cNvPicPr>
            <a:picLocks noChangeAspect="1" noChangeArrowheads="1"/>
          </p:cNvPicPr>
          <p:nvPr/>
        </p:nvPicPr>
        <p:blipFill>
          <a:blip r:embed="rId2" cstate="print"/>
          <a:srcRect t="50622" r="68185"/>
          <a:stretch>
            <a:fillRect/>
          </a:stretch>
        </p:blipFill>
        <p:spPr bwMode="auto">
          <a:xfrm>
            <a:off x="7293446" y="4786322"/>
            <a:ext cx="1598207" cy="1785950"/>
          </a:xfrm>
          <a:prstGeom prst="rect">
            <a:avLst/>
          </a:prstGeom>
          <a:noFill/>
        </p:spPr>
      </p:pic>
      <p:pic>
        <p:nvPicPr>
          <p:cNvPr id="17" name="Picture 6" descr="РАЗВИТИЕ РЕБЕНКА: Игра в Противоположности"/>
          <p:cNvPicPr>
            <a:picLocks noChangeAspect="1" noChangeArrowheads="1"/>
          </p:cNvPicPr>
          <p:nvPr/>
        </p:nvPicPr>
        <p:blipFill>
          <a:blip r:embed="rId3" cstate="print"/>
          <a:srcRect l="34956" t="51078" r="34201"/>
          <a:stretch>
            <a:fillRect/>
          </a:stretch>
        </p:blipFill>
        <p:spPr bwMode="auto">
          <a:xfrm>
            <a:off x="285720" y="285728"/>
            <a:ext cx="1801368" cy="2019279"/>
          </a:xfrm>
          <a:prstGeom prst="rect">
            <a:avLst/>
          </a:prstGeom>
          <a:noFill/>
        </p:spPr>
      </p:pic>
      <p:pic>
        <p:nvPicPr>
          <p:cNvPr id="18" name="Picture 6" descr="РАЗВИТИЕ РЕБЕНКА: Игра в Противоположности"/>
          <p:cNvPicPr>
            <a:picLocks noChangeAspect="1" noChangeArrowheads="1"/>
          </p:cNvPicPr>
          <p:nvPr/>
        </p:nvPicPr>
        <p:blipFill>
          <a:blip r:embed="rId3" cstate="print"/>
          <a:srcRect t="50108" r="66872"/>
          <a:stretch>
            <a:fillRect/>
          </a:stretch>
        </p:blipFill>
        <p:spPr bwMode="auto">
          <a:xfrm>
            <a:off x="214282" y="2500306"/>
            <a:ext cx="1803227" cy="1919269"/>
          </a:xfrm>
          <a:prstGeom prst="rect">
            <a:avLst/>
          </a:prstGeom>
          <a:noFill/>
        </p:spPr>
      </p:pic>
      <p:pic>
        <p:nvPicPr>
          <p:cNvPr id="24580" name="Picture 4" descr="Противоположности картинки - 78 фото - картинки и рисунки: скачать бесплатно"/>
          <p:cNvPicPr>
            <a:picLocks noChangeAspect="1" noChangeArrowheads="1"/>
          </p:cNvPicPr>
          <p:nvPr/>
        </p:nvPicPr>
        <p:blipFill>
          <a:blip r:embed="rId4" cstate="print"/>
          <a:srcRect t="52941" r="69345"/>
          <a:stretch>
            <a:fillRect/>
          </a:stretch>
        </p:blipFill>
        <p:spPr bwMode="auto">
          <a:xfrm>
            <a:off x="357158" y="4786322"/>
            <a:ext cx="1552999" cy="1714512"/>
          </a:xfrm>
          <a:prstGeom prst="rect">
            <a:avLst/>
          </a:prstGeom>
          <a:noFill/>
        </p:spPr>
      </p:pic>
      <p:pic>
        <p:nvPicPr>
          <p:cNvPr id="14" name="Picture 4" descr="Противоположности картинки - 78 фото - картинки и рисунки: скачать бесплатно"/>
          <p:cNvPicPr>
            <a:picLocks noChangeAspect="1" noChangeArrowheads="1"/>
          </p:cNvPicPr>
          <p:nvPr/>
        </p:nvPicPr>
        <p:blipFill>
          <a:blip r:embed="rId4" cstate="print"/>
          <a:srcRect r="68123" b="51242"/>
          <a:stretch>
            <a:fillRect/>
          </a:stretch>
        </p:blipFill>
        <p:spPr bwMode="auto">
          <a:xfrm>
            <a:off x="7072330" y="500042"/>
            <a:ext cx="1614913" cy="17764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86116" y="0"/>
            <a:ext cx="177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Нажми на поле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73088" y="6458526"/>
            <a:ext cx="470912" cy="3994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54045 -0.336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2.96296E-6 L -0.51979 -0.33611 " pathEditMode="relative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54271 0.63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3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8910" y="2967335"/>
            <a:ext cx="338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ишина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2" cstate="print"/>
          <a:srcRect l="6300" t="4738" r="50200" b="67680"/>
          <a:stretch>
            <a:fillRect/>
          </a:stretch>
        </p:blipFill>
        <p:spPr bwMode="auto">
          <a:xfrm>
            <a:off x="179512" y="260648"/>
            <a:ext cx="2249348" cy="2016657"/>
          </a:xfrm>
          <a:prstGeom prst="rect">
            <a:avLst/>
          </a:prstGeom>
          <a:noFill/>
        </p:spPr>
      </p:pic>
      <p:pic>
        <p:nvPicPr>
          <p:cNvPr id="3" name="шум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2" cstate="print"/>
          <a:srcRect l="53000" t="3819" r="4999" b="67539"/>
          <a:stretch>
            <a:fillRect/>
          </a:stretch>
        </p:blipFill>
        <p:spPr bwMode="auto">
          <a:xfrm>
            <a:off x="6357950" y="4500570"/>
            <a:ext cx="2137175" cy="2060848"/>
          </a:xfrm>
          <a:prstGeom prst="rect">
            <a:avLst/>
          </a:prstGeom>
          <a:noFill/>
        </p:spPr>
      </p:pic>
      <p:pic>
        <p:nvPicPr>
          <p:cNvPr id="4" name="положить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3" cstate="print"/>
          <a:srcRect l="10300" t="65630" r="52200" b="5728"/>
          <a:stretch>
            <a:fillRect/>
          </a:stretch>
        </p:blipFill>
        <p:spPr bwMode="auto">
          <a:xfrm>
            <a:off x="500034" y="2643182"/>
            <a:ext cx="1688595" cy="1823683"/>
          </a:xfrm>
          <a:prstGeom prst="rect">
            <a:avLst/>
          </a:prstGeom>
          <a:noFill/>
        </p:spPr>
      </p:pic>
      <p:pic>
        <p:nvPicPr>
          <p:cNvPr id="8" name="слабость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4" cstate="print"/>
          <a:srcRect l="11800" t="63508" r="55200" b="7849"/>
          <a:stretch>
            <a:fillRect/>
          </a:stretch>
        </p:blipFill>
        <p:spPr bwMode="auto">
          <a:xfrm>
            <a:off x="7072112" y="2428868"/>
            <a:ext cx="1684353" cy="2067162"/>
          </a:xfrm>
          <a:prstGeom prst="rect">
            <a:avLst/>
          </a:prstGeom>
          <a:noFill/>
        </p:spPr>
      </p:pic>
      <p:pic>
        <p:nvPicPr>
          <p:cNvPr id="9" name="сила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4" cstate="print"/>
          <a:srcRect l="57000" t="64710" r="11499" b="7708"/>
          <a:stretch>
            <a:fillRect/>
          </a:stretch>
        </p:blipFill>
        <p:spPr bwMode="auto">
          <a:xfrm>
            <a:off x="611560" y="4725144"/>
            <a:ext cx="1548210" cy="1916832"/>
          </a:xfrm>
          <a:prstGeom prst="rect">
            <a:avLst/>
          </a:prstGeom>
          <a:noFill/>
        </p:spPr>
      </p:pic>
      <p:pic>
        <p:nvPicPr>
          <p:cNvPr id="10" name="взять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3" cstate="print"/>
          <a:srcRect l="57000" t="65772" r="8499" b="5586"/>
          <a:stretch>
            <a:fillRect/>
          </a:stretch>
        </p:blipFill>
        <p:spPr bwMode="auto">
          <a:xfrm>
            <a:off x="5214942" y="1214422"/>
            <a:ext cx="1521365" cy="1785950"/>
          </a:xfrm>
          <a:prstGeom prst="rect">
            <a:avLst/>
          </a:prstGeom>
          <a:noFill/>
        </p:spPr>
      </p:pic>
      <p:pic>
        <p:nvPicPr>
          <p:cNvPr id="11" name="счастье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2" cstate="print"/>
          <a:srcRect l="13100" t="64710" r="59900" b="7708"/>
          <a:stretch>
            <a:fillRect/>
          </a:stretch>
        </p:blipFill>
        <p:spPr bwMode="auto">
          <a:xfrm>
            <a:off x="7000892" y="285728"/>
            <a:ext cx="1491648" cy="2154603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73088" y="6458526"/>
            <a:ext cx="470912" cy="3994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286116" y="0"/>
            <a:ext cx="177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Нажми на поле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023 C 4.72222E-6 0.00023 -0.23108 -0.31644 -0.46146 -0.631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-3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C -2.22222E-6 4.07407E-6 -0.15156 0.09629 -0.30312 0.192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7 0.04769 L -0.49149 0.32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часть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2" cstate="print"/>
          <a:srcRect l="56733" t="66007" r="11767" b="5351"/>
          <a:stretch>
            <a:fillRect/>
          </a:stretch>
        </p:blipFill>
        <p:spPr bwMode="auto">
          <a:xfrm>
            <a:off x="214282" y="2571744"/>
            <a:ext cx="1516073" cy="1949237"/>
          </a:xfrm>
          <a:prstGeom prst="rect">
            <a:avLst/>
          </a:prstGeom>
          <a:noFill/>
        </p:spPr>
      </p:pic>
      <p:pic>
        <p:nvPicPr>
          <p:cNvPr id="3" name="целое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2" cstate="print"/>
          <a:srcRect l="9000" t="65771" r="52000" b="4526"/>
          <a:stretch>
            <a:fillRect/>
          </a:stretch>
        </p:blipFill>
        <p:spPr bwMode="auto">
          <a:xfrm>
            <a:off x="5072066" y="3643314"/>
            <a:ext cx="1592048" cy="1714512"/>
          </a:xfrm>
          <a:prstGeom prst="rect">
            <a:avLst/>
          </a:prstGeom>
          <a:noFill/>
        </p:spPr>
      </p:pic>
      <p:pic>
        <p:nvPicPr>
          <p:cNvPr id="4" name="счастье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3" cstate="print"/>
          <a:srcRect l="13100" t="64710" r="59900" b="7708"/>
          <a:stretch>
            <a:fillRect/>
          </a:stretch>
        </p:blipFill>
        <p:spPr bwMode="auto">
          <a:xfrm>
            <a:off x="214282" y="214290"/>
            <a:ext cx="1434255" cy="2071702"/>
          </a:xfrm>
          <a:prstGeom prst="rect">
            <a:avLst/>
          </a:prstGeom>
          <a:noFill/>
        </p:spPr>
      </p:pic>
      <p:pic>
        <p:nvPicPr>
          <p:cNvPr id="5" name="выключить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4" cstate="print"/>
          <a:srcRect l="53600" t="34724" r="5899" b="37694"/>
          <a:stretch>
            <a:fillRect/>
          </a:stretch>
        </p:blipFill>
        <p:spPr bwMode="auto">
          <a:xfrm>
            <a:off x="7163002" y="285728"/>
            <a:ext cx="1706268" cy="1643074"/>
          </a:xfrm>
          <a:prstGeom prst="rect">
            <a:avLst/>
          </a:prstGeom>
          <a:noFill/>
        </p:spPr>
      </p:pic>
      <p:pic>
        <p:nvPicPr>
          <p:cNvPr id="6" name="включить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4" cstate="print"/>
          <a:srcRect l="11400" t="34583" r="54100" b="36775"/>
          <a:stretch>
            <a:fillRect/>
          </a:stretch>
        </p:blipFill>
        <p:spPr bwMode="auto">
          <a:xfrm>
            <a:off x="335991" y="4714884"/>
            <a:ext cx="1603386" cy="1882236"/>
          </a:xfrm>
          <a:prstGeom prst="rect">
            <a:avLst/>
          </a:prstGeom>
          <a:noFill/>
        </p:spPr>
      </p:pic>
      <p:pic>
        <p:nvPicPr>
          <p:cNvPr id="7" name="горе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3" cstate="print"/>
          <a:srcRect l="59800" t="64852" r="11699" b="6506"/>
          <a:stretch>
            <a:fillRect/>
          </a:stretch>
        </p:blipFill>
        <p:spPr bwMode="auto">
          <a:xfrm>
            <a:off x="7358081" y="2274713"/>
            <a:ext cx="1434035" cy="2037838"/>
          </a:xfrm>
          <a:prstGeom prst="rect">
            <a:avLst/>
          </a:prstGeom>
          <a:noFill/>
        </p:spPr>
      </p:pic>
      <p:pic>
        <p:nvPicPr>
          <p:cNvPr id="8" name="чистота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2" cstate="print"/>
          <a:srcRect l="6633" t="35879" r="48367" b="36540"/>
          <a:stretch>
            <a:fillRect/>
          </a:stretch>
        </p:blipFill>
        <p:spPr bwMode="auto">
          <a:xfrm>
            <a:off x="7000892" y="4643446"/>
            <a:ext cx="1840902" cy="1595448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73088" y="6458526"/>
            <a:ext cx="470912" cy="3994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86116" y="0"/>
            <a:ext cx="177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Нажми на поле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-0.61927 -0.27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0" y="-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36997 -0.1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6 0.05833 L -0.56059 0.656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2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673088" y="6458526"/>
            <a:ext cx="470912" cy="3994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чистота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2" cstate="print"/>
          <a:srcRect l="6633" t="35879" r="48367" b="36540"/>
          <a:stretch>
            <a:fillRect/>
          </a:stretch>
        </p:blipFill>
        <p:spPr bwMode="auto">
          <a:xfrm>
            <a:off x="214282" y="214289"/>
            <a:ext cx="1912340" cy="1657361"/>
          </a:xfrm>
          <a:prstGeom prst="rect">
            <a:avLst/>
          </a:prstGeom>
          <a:noFill/>
        </p:spPr>
      </p:pic>
      <p:pic>
        <p:nvPicPr>
          <p:cNvPr id="4" name="грязь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2" cstate="print"/>
          <a:srcRect l="51833" t="36020" r="4667" b="36398"/>
          <a:stretch>
            <a:fillRect/>
          </a:stretch>
        </p:blipFill>
        <p:spPr bwMode="auto">
          <a:xfrm>
            <a:off x="4929190" y="2428868"/>
            <a:ext cx="1934321" cy="1734219"/>
          </a:xfrm>
          <a:prstGeom prst="rect">
            <a:avLst/>
          </a:prstGeom>
          <a:noFill/>
        </p:spPr>
      </p:pic>
      <p:pic>
        <p:nvPicPr>
          <p:cNvPr id="5" name="мягкий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3" cstate="print"/>
          <a:srcRect l="61100" t="3960" r="13399" b="69519"/>
          <a:stretch>
            <a:fillRect/>
          </a:stretch>
        </p:blipFill>
        <p:spPr bwMode="auto">
          <a:xfrm>
            <a:off x="500034" y="2285992"/>
            <a:ext cx="1377325" cy="2025477"/>
          </a:xfrm>
          <a:prstGeom prst="rect">
            <a:avLst/>
          </a:prstGeom>
          <a:noFill/>
        </p:spPr>
      </p:pic>
      <p:pic>
        <p:nvPicPr>
          <p:cNvPr id="6" name="твердый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3" cstate="print"/>
          <a:srcRect l="14400" t="3819" r="57100" b="68600"/>
          <a:stretch>
            <a:fillRect/>
          </a:stretch>
        </p:blipFill>
        <p:spPr bwMode="auto">
          <a:xfrm>
            <a:off x="7215206" y="4572008"/>
            <a:ext cx="1376556" cy="1883707"/>
          </a:xfrm>
          <a:prstGeom prst="rect">
            <a:avLst/>
          </a:prstGeom>
          <a:noFill/>
        </p:spPr>
      </p:pic>
      <p:pic>
        <p:nvPicPr>
          <p:cNvPr id="7" name="ночь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4" cstate="print"/>
          <a:srcRect l="51700" t="3678" r="4799" b="67680"/>
          <a:stretch>
            <a:fillRect/>
          </a:stretch>
        </p:blipFill>
        <p:spPr bwMode="auto">
          <a:xfrm>
            <a:off x="142844" y="4914418"/>
            <a:ext cx="1857388" cy="1729292"/>
          </a:xfrm>
          <a:prstGeom prst="rect">
            <a:avLst/>
          </a:prstGeom>
          <a:noFill/>
        </p:spPr>
      </p:pic>
      <p:pic>
        <p:nvPicPr>
          <p:cNvPr id="8" name="день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4" cstate="print"/>
          <a:srcRect l="6500" t="3536" r="50000" b="67822"/>
          <a:stretch>
            <a:fillRect/>
          </a:stretch>
        </p:blipFill>
        <p:spPr bwMode="auto">
          <a:xfrm>
            <a:off x="6929454" y="285728"/>
            <a:ext cx="2000232" cy="1862285"/>
          </a:xfrm>
          <a:prstGeom prst="rect">
            <a:avLst/>
          </a:prstGeom>
          <a:noFill/>
        </p:spPr>
      </p:pic>
      <p:pic>
        <p:nvPicPr>
          <p:cNvPr id="9" name="открытая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3" cstate="print"/>
          <a:srcRect l="11800" t="34866" r="53700" b="41796"/>
          <a:stretch>
            <a:fillRect/>
          </a:stretch>
        </p:blipFill>
        <p:spPr bwMode="auto">
          <a:xfrm>
            <a:off x="7143768" y="2571744"/>
            <a:ext cx="1643074" cy="15716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86116" y="0"/>
            <a:ext cx="177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Нажми на поле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30226 -0.316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-0.5375 -0.3039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53264 0.669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0" y="3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673088" y="6458526"/>
            <a:ext cx="470912" cy="3994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ткрытая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2" cstate="print"/>
          <a:srcRect l="11800" t="34866" r="53700" b="41796"/>
          <a:stretch>
            <a:fillRect/>
          </a:stretch>
        </p:blipFill>
        <p:spPr bwMode="auto">
          <a:xfrm>
            <a:off x="285720" y="500042"/>
            <a:ext cx="1792444" cy="1714512"/>
          </a:xfrm>
          <a:prstGeom prst="rect">
            <a:avLst/>
          </a:prstGeom>
          <a:noFill/>
        </p:spPr>
      </p:pic>
      <p:pic>
        <p:nvPicPr>
          <p:cNvPr id="4" name="закрытая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2" cstate="print"/>
          <a:srcRect l="58500" t="35007" r="9999" b="41655"/>
          <a:stretch>
            <a:fillRect/>
          </a:stretch>
        </p:blipFill>
        <p:spPr bwMode="auto">
          <a:xfrm>
            <a:off x="6858016" y="4708081"/>
            <a:ext cx="1785950" cy="1870993"/>
          </a:xfrm>
          <a:prstGeom prst="rect">
            <a:avLst/>
          </a:prstGeom>
          <a:noFill/>
        </p:spPr>
      </p:pic>
      <p:pic>
        <p:nvPicPr>
          <p:cNvPr id="5" name="зима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3" cstate="print"/>
          <a:srcRect l="6700" t="34724" r="49800" b="37694"/>
          <a:stretch>
            <a:fillRect/>
          </a:stretch>
        </p:blipFill>
        <p:spPr bwMode="auto">
          <a:xfrm>
            <a:off x="214282" y="2786058"/>
            <a:ext cx="1992021" cy="1785950"/>
          </a:xfrm>
          <a:prstGeom prst="rect">
            <a:avLst/>
          </a:prstGeom>
          <a:noFill/>
        </p:spPr>
      </p:pic>
      <p:pic>
        <p:nvPicPr>
          <p:cNvPr id="6" name="лето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3" cstate="print"/>
          <a:srcRect l="53400" t="34866" r="4599" b="37553"/>
          <a:stretch>
            <a:fillRect/>
          </a:stretch>
        </p:blipFill>
        <p:spPr bwMode="auto">
          <a:xfrm>
            <a:off x="6858016" y="132670"/>
            <a:ext cx="2011254" cy="1867593"/>
          </a:xfrm>
          <a:prstGeom prst="rect">
            <a:avLst/>
          </a:prstGeom>
          <a:noFill/>
        </p:spPr>
      </p:pic>
      <p:pic>
        <p:nvPicPr>
          <p:cNvPr id="7" name="жара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4" cstate="print"/>
          <a:srcRect l="6900" t="34583" r="51100" b="37835"/>
          <a:stretch>
            <a:fillRect/>
          </a:stretch>
        </p:blipFill>
        <p:spPr bwMode="auto">
          <a:xfrm>
            <a:off x="142844" y="4908788"/>
            <a:ext cx="1928826" cy="1791051"/>
          </a:xfrm>
          <a:prstGeom prst="rect">
            <a:avLst/>
          </a:prstGeom>
          <a:noFill/>
        </p:spPr>
      </p:pic>
      <p:pic>
        <p:nvPicPr>
          <p:cNvPr id="8" name="холод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4" cstate="print"/>
          <a:srcRect l="52100" t="34724" r="4399" b="37694"/>
          <a:stretch>
            <a:fillRect/>
          </a:stretch>
        </p:blipFill>
        <p:spPr bwMode="auto">
          <a:xfrm>
            <a:off x="6715140" y="2428868"/>
            <a:ext cx="2123933" cy="1904217"/>
          </a:xfrm>
          <a:prstGeom prst="rect">
            <a:avLst/>
          </a:prstGeom>
          <a:noFill/>
        </p:spPr>
      </p:pic>
      <p:pic>
        <p:nvPicPr>
          <p:cNvPr id="11" name="повесить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5" cstate="print"/>
          <a:srcRect l="9500" t="2475" r="51500" b="67822"/>
          <a:stretch>
            <a:fillRect/>
          </a:stretch>
        </p:blipFill>
        <p:spPr bwMode="auto">
          <a:xfrm>
            <a:off x="4786314" y="4143380"/>
            <a:ext cx="1658382" cy="17859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86116" y="0"/>
            <a:ext cx="177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Нажми на поле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51302 -0.61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00" y="-3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49375 0.396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50017 0.3638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овесить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2" cstate="print"/>
          <a:srcRect l="9500" t="2475" r="51500" b="67822"/>
          <a:stretch>
            <a:fillRect/>
          </a:stretch>
        </p:blipFill>
        <p:spPr bwMode="auto">
          <a:xfrm>
            <a:off x="142845" y="214290"/>
            <a:ext cx="1928825" cy="2077196"/>
          </a:xfrm>
          <a:prstGeom prst="rect">
            <a:avLst/>
          </a:prstGeom>
          <a:noFill/>
        </p:spPr>
      </p:pic>
      <p:pic>
        <p:nvPicPr>
          <p:cNvPr id="3" name="снять" descr="ИГРА АНТОНИМЫ - Детский сайт ПЧЁЛКА."/>
          <p:cNvPicPr>
            <a:picLocks noChangeAspect="1" noChangeArrowheads="1"/>
          </p:cNvPicPr>
          <p:nvPr/>
        </p:nvPicPr>
        <p:blipFill>
          <a:blip r:embed="rId2" cstate="print"/>
          <a:srcRect l="56200" t="2617" r="9299" b="67680"/>
          <a:stretch>
            <a:fillRect/>
          </a:stretch>
        </p:blipFill>
        <p:spPr bwMode="auto">
          <a:xfrm>
            <a:off x="7215206" y="4572008"/>
            <a:ext cx="1643042" cy="2000225"/>
          </a:xfrm>
          <a:prstGeom prst="rect">
            <a:avLst/>
          </a:prstGeom>
          <a:noFill/>
        </p:spPr>
      </p:pic>
      <p:pic>
        <p:nvPicPr>
          <p:cNvPr id="6" name="Picture 4" descr="Противоположности картинки - 78 фото - картинки и рисунки ..."/>
          <p:cNvPicPr>
            <a:picLocks noChangeAspect="1" noChangeArrowheads="1"/>
          </p:cNvPicPr>
          <p:nvPr/>
        </p:nvPicPr>
        <p:blipFill>
          <a:blip r:embed="rId3" cstate="print"/>
          <a:srcRect t="49798" r="67022"/>
          <a:stretch>
            <a:fillRect/>
          </a:stretch>
        </p:blipFill>
        <p:spPr bwMode="auto">
          <a:xfrm>
            <a:off x="285720" y="4643446"/>
            <a:ext cx="1857356" cy="2005133"/>
          </a:xfrm>
          <a:prstGeom prst="rect">
            <a:avLst/>
          </a:prstGeom>
          <a:noFill/>
        </p:spPr>
      </p:pic>
      <p:pic>
        <p:nvPicPr>
          <p:cNvPr id="12" name="Picture 4" descr="Противоположности картинки - 78 фото - картинки и рисунки ..."/>
          <p:cNvPicPr>
            <a:picLocks noChangeAspect="1" noChangeArrowheads="1"/>
          </p:cNvPicPr>
          <p:nvPr/>
        </p:nvPicPr>
        <p:blipFill>
          <a:blip r:embed="rId3" cstate="print"/>
          <a:srcRect l="68481" t="49596"/>
          <a:stretch>
            <a:fillRect/>
          </a:stretch>
        </p:blipFill>
        <p:spPr bwMode="auto">
          <a:xfrm>
            <a:off x="285720" y="2500306"/>
            <a:ext cx="1717582" cy="1947874"/>
          </a:xfrm>
          <a:prstGeom prst="rect">
            <a:avLst/>
          </a:prstGeom>
          <a:noFill/>
        </p:spPr>
      </p:pic>
      <p:pic>
        <p:nvPicPr>
          <p:cNvPr id="13" name="Picture 4" descr="Противоположности картинки - 78 фото - картинки и рисунки ..."/>
          <p:cNvPicPr>
            <a:picLocks noChangeAspect="1" noChangeArrowheads="1"/>
          </p:cNvPicPr>
          <p:nvPr/>
        </p:nvPicPr>
        <p:blipFill>
          <a:blip r:embed="rId3" cstate="print"/>
          <a:srcRect l="68338" b="50606"/>
          <a:stretch>
            <a:fillRect/>
          </a:stretch>
        </p:blipFill>
        <p:spPr bwMode="auto">
          <a:xfrm>
            <a:off x="7000892" y="285728"/>
            <a:ext cx="1872574" cy="2071678"/>
          </a:xfrm>
          <a:prstGeom prst="rect">
            <a:avLst/>
          </a:prstGeom>
          <a:noFill/>
        </p:spPr>
      </p:pic>
      <p:pic>
        <p:nvPicPr>
          <p:cNvPr id="18" name="Picture 12" descr="Противоположности для дошкольников"/>
          <p:cNvPicPr>
            <a:picLocks noChangeAspect="1" noChangeArrowheads="1"/>
          </p:cNvPicPr>
          <p:nvPr/>
        </p:nvPicPr>
        <p:blipFill>
          <a:blip r:embed="rId4" cstate="print"/>
          <a:srcRect l="67850" t="49949"/>
          <a:stretch>
            <a:fillRect/>
          </a:stretch>
        </p:blipFill>
        <p:spPr bwMode="auto">
          <a:xfrm>
            <a:off x="5000628" y="3857628"/>
            <a:ext cx="1760899" cy="1966922"/>
          </a:xfrm>
          <a:prstGeom prst="rect">
            <a:avLst/>
          </a:prstGeom>
          <a:noFill/>
        </p:spPr>
      </p:pic>
      <p:pic>
        <p:nvPicPr>
          <p:cNvPr id="22" name="Picture 12" descr="Противоположности для дошкольников"/>
          <p:cNvPicPr>
            <a:picLocks noChangeAspect="1" noChangeArrowheads="1"/>
          </p:cNvPicPr>
          <p:nvPr/>
        </p:nvPicPr>
        <p:blipFill>
          <a:blip r:embed="rId4" cstate="print"/>
          <a:srcRect t="49539" r="67768"/>
          <a:stretch>
            <a:fillRect/>
          </a:stretch>
        </p:blipFill>
        <p:spPr bwMode="auto">
          <a:xfrm>
            <a:off x="7072330" y="2428868"/>
            <a:ext cx="1831606" cy="20574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86116" y="0"/>
            <a:ext cx="177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Нажми на поле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673088" y="6458526"/>
            <a:ext cx="470912" cy="3994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-0.52847 -0.637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-3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-0.01042 L -0.31632 -0.2057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-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3906 0.331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Противоположности картинки - 78 фото - картинки и рисунки ..."/>
          <p:cNvPicPr>
            <a:picLocks noChangeAspect="1" noChangeArrowheads="1"/>
          </p:cNvPicPr>
          <p:nvPr/>
        </p:nvPicPr>
        <p:blipFill>
          <a:blip r:embed="rId2" cstate="print"/>
          <a:srcRect l="34241" r="33524" b="50202"/>
          <a:stretch>
            <a:fillRect/>
          </a:stretch>
        </p:blipFill>
        <p:spPr bwMode="auto">
          <a:xfrm>
            <a:off x="7143768" y="4643446"/>
            <a:ext cx="1825776" cy="2000240"/>
          </a:xfrm>
          <a:prstGeom prst="rect">
            <a:avLst/>
          </a:prstGeom>
          <a:noFill/>
        </p:spPr>
      </p:pic>
      <p:pic>
        <p:nvPicPr>
          <p:cNvPr id="13" name="Picture 4" descr="Противоположности картинки - 78 фото - картинки и рисунки ..."/>
          <p:cNvPicPr>
            <a:picLocks noChangeAspect="1" noChangeArrowheads="1"/>
          </p:cNvPicPr>
          <p:nvPr/>
        </p:nvPicPr>
        <p:blipFill>
          <a:blip r:embed="rId2" cstate="print"/>
          <a:srcRect l="68338" b="50606"/>
          <a:stretch>
            <a:fillRect/>
          </a:stretch>
        </p:blipFill>
        <p:spPr bwMode="auto">
          <a:xfrm>
            <a:off x="142844" y="214290"/>
            <a:ext cx="1808023" cy="2000264"/>
          </a:xfrm>
          <a:prstGeom prst="rect">
            <a:avLst/>
          </a:prstGeom>
          <a:noFill/>
        </p:spPr>
      </p:pic>
      <p:pic>
        <p:nvPicPr>
          <p:cNvPr id="14" name="Picture 4" descr="Противоположности картинки - 78 фото - картинки и рисунки ..."/>
          <p:cNvPicPr>
            <a:picLocks noChangeAspect="1" noChangeArrowheads="1"/>
          </p:cNvPicPr>
          <p:nvPr/>
        </p:nvPicPr>
        <p:blipFill>
          <a:blip r:embed="rId2" cstate="print"/>
          <a:srcRect r="67264" b="50808"/>
          <a:stretch>
            <a:fillRect/>
          </a:stretch>
        </p:blipFill>
        <p:spPr bwMode="auto">
          <a:xfrm>
            <a:off x="7143768" y="2500305"/>
            <a:ext cx="1785950" cy="1903189"/>
          </a:xfrm>
          <a:prstGeom prst="rect">
            <a:avLst/>
          </a:prstGeom>
          <a:noFill/>
        </p:spPr>
      </p:pic>
      <p:pic>
        <p:nvPicPr>
          <p:cNvPr id="15" name="Picture 12" descr="Противоположности для дошкольников"/>
          <p:cNvPicPr>
            <a:picLocks noChangeAspect="1" noChangeArrowheads="1"/>
          </p:cNvPicPr>
          <p:nvPr/>
        </p:nvPicPr>
        <p:blipFill>
          <a:blip r:embed="rId3" cstate="print"/>
          <a:srcRect l="34072" t="50564" r="33916"/>
          <a:stretch>
            <a:fillRect/>
          </a:stretch>
        </p:blipFill>
        <p:spPr bwMode="auto">
          <a:xfrm>
            <a:off x="4857752" y="2643182"/>
            <a:ext cx="1728444" cy="1915194"/>
          </a:xfrm>
          <a:prstGeom prst="rect">
            <a:avLst/>
          </a:prstGeom>
          <a:noFill/>
        </p:spPr>
      </p:pic>
      <p:pic>
        <p:nvPicPr>
          <p:cNvPr id="16" name="Picture 12" descr="Противоположности для дошкольников"/>
          <p:cNvPicPr>
            <a:picLocks noChangeAspect="1" noChangeArrowheads="1"/>
          </p:cNvPicPr>
          <p:nvPr/>
        </p:nvPicPr>
        <p:blipFill>
          <a:blip r:embed="rId3" cstate="print"/>
          <a:srcRect l="33925" r="34064" b="51179"/>
          <a:stretch>
            <a:fillRect/>
          </a:stretch>
        </p:blipFill>
        <p:spPr bwMode="auto">
          <a:xfrm>
            <a:off x="285720" y="2357430"/>
            <a:ext cx="1857388" cy="2032455"/>
          </a:xfrm>
          <a:prstGeom prst="rect">
            <a:avLst/>
          </a:prstGeom>
          <a:noFill/>
        </p:spPr>
      </p:pic>
      <p:pic>
        <p:nvPicPr>
          <p:cNvPr id="17" name="Picture 12" descr="Противоположности для дошкольников"/>
          <p:cNvPicPr>
            <a:picLocks noChangeAspect="1" noChangeArrowheads="1"/>
          </p:cNvPicPr>
          <p:nvPr/>
        </p:nvPicPr>
        <p:blipFill>
          <a:blip r:embed="rId3" cstate="print"/>
          <a:srcRect l="67997" b="51385"/>
          <a:stretch>
            <a:fillRect/>
          </a:stretch>
        </p:blipFill>
        <p:spPr bwMode="auto">
          <a:xfrm>
            <a:off x="7072330" y="214290"/>
            <a:ext cx="1835172" cy="2000240"/>
          </a:xfrm>
          <a:prstGeom prst="rect">
            <a:avLst/>
          </a:prstGeom>
          <a:noFill/>
        </p:spPr>
      </p:pic>
      <p:pic>
        <p:nvPicPr>
          <p:cNvPr id="19" name="Picture 12" descr="Противоположности для дошкольников"/>
          <p:cNvPicPr>
            <a:picLocks noChangeAspect="1" noChangeArrowheads="1"/>
          </p:cNvPicPr>
          <p:nvPr/>
        </p:nvPicPr>
        <p:blipFill>
          <a:blip r:embed="rId3" cstate="print"/>
          <a:srcRect r="67620" b="50256"/>
          <a:stretch>
            <a:fillRect/>
          </a:stretch>
        </p:blipFill>
        <p:spPr bwMode="auto">
          <a:xfrm>
            <a:off x="214282" y="4707578"/>
            <a:ext cx="1785918" cy="19685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86116" y="0"/>
            <a:ext cx="177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Нажми на поле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673088" y="6458526"/>
            <a:ext cx="470912" cy="3994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53923 -0.002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53073 -0.333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-0.55208 0.332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ротивоположности картинки - 78 фото - картинки и рисунки ..."/>
          <p:cNvPicPr>
            <a:picLocks noChangeAspect="1" noChangeArrowheads="1"/>
          </p:cNvPicPr>
          <p:nvPr/>
        </p:nvPicPr>
        <p:blipFill>
          <a:blip r:embed="rId2" cstate="print"/>
          <a:srcRect l="33309" t="50000" r="33381"/>
          <a:stretch>
            <a:fillRect/>
          </a:stretch>
        </p:blipFill>
        <p:spPr bwMode="auto">
          <a:xfrm>
            <a:off x="7072330" y="4643446"/>
            <a:ext cx="1824894" cy="1866582"/>
          </a:xfrm>
          <a:prstGeom prst="rect">
            <a:avLst/>
          </a:prstGeom>
          <a:noFill/>
        </p:spPr>
      </p:pic>
      <p:pic>
        <p:nvPicPr>
          <p:cNvPr id="15" name="Picture 12" descr="Противоположности для дошкольников"/>
          <p:cNvPicPr>
            <a:picLocks noChangeAspect="1" noChangeArrowheads="1"/>
          </p:cNvPicPr>
          <p:nvPr/>
        </p:nvPicPr>
        <p:blipFill>
          <a:blip r:embed="rId3" cstate="print"/>
          <a:srcRect l="34072" t="50564" r="33916"/>
          <a:stretch>
            <a:fillRect/>
          </a:stretch>
        </p:blipFill>
        <p:spPr bwMode="auto">
          <a:xfrm>
            <a:off x="214282" y="214290"/>
            <a:ext cx="1785950" cy="1820601"/>
          </a:xfrm>
          <a:prstGeom prst="rect">
            <a:avLst/>
          </a:prstGeom>
          <a:noFill/>
        </p:spPr>
      </p:pic>
      <p:pic>
        <p:nvPicPr>
          <p:cNvPr id="22" name="Picture 10" descr="Дидактические карточки противоположности"/>
          <p:cNvPicPr>
            <a:picLocks noChangeAspect="1" noChangeArrowheads="1"/>
          </p:cNvPicPr>
          <p:nvPr/>
        </p:nvPicPr>
        <p:blipFill>
          <a:blip r:embed="rId4" cstate="print"/>
          <a:srcRect l="68132" b="50238"/>
          <a:stretch>
            <a:fillRect/>
          </a:stretch>
        </p:blipFill>
        <p:spPr bwMode="auto">
          <a:xfrm>
            <a:off x="7072330" y="2357430"/>
            <a:ext cx="1812739" cy="2000264"/>
          </a:xfrm>
          <a:prstGeom prst="rect">
            <a:avLst/>
          </a:prstGeom>
          <a:noFill/>
        </p:spPr>
      </p:pic>
      <p:pic>
        <p:nvPicPr>
          <p:cNvPr id="26" name="Picture 10" descr="Дидактические карточки противоположности"/>
          <p:cNvPicPr>
            <a:picLocks noChangeAspect="1" noChangeArrowheads="1"/>
          </p:cNvPicPr>
          <p:nvPr/>
        </p:nvPicPr>
        <p:blipFill>
          <a:blip r:embed="rId4" cstate="print"/>
          <a:srcRect r="68132" b="50238"/>
          <a:stretch>
            <a:fillRect/>
          </a:stretch>
        </p:blipFill>
        <p:spPr bwMode="auto">
          <a:xfrm>
            <a:off x="214282" y="2214554"/>
            <a:ext cx="1857356" cy="2049496"/>
          </a:xfrm>
          <a:prstGeom prst="rect">
            <a:avLst/>
          </a:prstGeom>
          <a:noFill/>
        </p:spPr>
      </p:pic>
      <p:pic>
        <p:nvPicPr>
          <p:cNvPr id="27" name="Picture 10" descr="Дидактические карточки противоположности"/>
          <p:cNvPicPr>
            <a:picLocks noChangeAspect="1" noChangeArrowheads="1"/>
          </p:cNvPicPr>
          <p:nvPr/>
        </p:nvPicPr>
        <p:blipFill>
          <a:blip r:embed="rId4" cstate="print"/>
          <a:srcRect t="50073" r="67912"/>
          <a:stretch>
            <a:fillRect/>
          </a:stretch>
        </p:blipFill>
        <p:spPr bwMode="auto">
          <a:xfrm>
            <a:off x="285720" y="4500570"/>
            <a:ext cx="1857356" cy="2042232"/>
          </a:xfrm>
          <a:prstGeom prst="rect">
            <a:avLst/>
          </a:prstGeom>
          <a:noFill/>
        </p:spPr>
      </p:pic>
      <p:pic>
        <p:nvPicPr>
          <p:cNvPr id="28" name="Picture 6" descr="Противоположности для дошкольников"/>
          <p:cNvPicPr>
            <a:picLocks noChangeAspect="1" noChangeArrowheads="1"/>
          </p:cNvPicPr>
          <p:nvPr/>
        </p:nvPicPr>
        <p:blipFill>
          <a:blip r:embed="rId5" cstate="print"/>
          <a:srcRect t="51142" r="68196"/>
          <a:stretch>
            <a:fillRect/>
          </a:stretch>
        </p:blipFill>
        <p:spPr bwMode="auto">
          <a:xfrm>
            <a:off x="7110974" y="214290"/>
            <a:ext cx="1842562" cy="2000263"/>
          </a:xfrm>
          <a:prstGeom prst="rect">
            <a:avLst/>
          </a:prstGeom>
          <a:noFill/>
        </p:spPr>
      </p:pic>
      <p:pic>
        <p:nvPicPr>
          <p:cNvPr id="29" name="Picture 6" descr="Противоположности для дошкольников"/>
          <p:cNvPicPr>
            <a:picLocks noChangeAspect="1" noChangeArrowheads="1"/>
          </p:cNvPicPr>
          <p:nvPr/>
        </p:nvPicPr>
        <p:blipFill>
          <a:blip r:embed="rId5" cstate="print"/>
          <a:srcRect r="66967" b="50187"/>
          <a:stretch>
            <a:fillRect/>
          </a:stretch>
        </p:blipFill>
        <p:spPr bwMode="auto">
          <a:xfrm>
            <a:off x="4857752" y="1857364"/>
            <a:ext cx="1818826" cy="19382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86116" y="0"/>
            <a:ext cx="177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Нажми на поле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673088" y="6458526"/>
            <a:ext cx="470912" cy="3994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5592 -0.661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-3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31181 0.06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77556E-17 L -0.5257 0.6356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0" y="3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Дидактические карточки противоположности"/>
          <p:cNvPicPr>
            <a:picLocks noChangeAspect="1" noChangeArrowheads="1"/>
          </p:cNvPicPr>
          <p:nvPr/>
        </p:nvPicPr>
        <p:blipFill>
          <a:blip r:embed="rId2" cstate="print"/>
          <a:srcRect l="67033" t="51317"/>
          <a:stretch>
            <a:fillRect/>
          </a:stretch>
        </p:blipFill>
        <p:spPr bwMode="auto">
          <a:xfrm>
            <a:off x="214282" y="4786322"/>
            <a:ext cx="1711385" cy="1785926"/>
          </a:xfrm>
          <a:prstGeom prst="rect">
            <a:avLst/>
          </a:prstGeom>
          <a:noFill/>
        </p:spPr>
      </p:pic>
      <p:pic>
        <p:nvPicPr>
          <p:cNvPr id="11" name="Picture 6" descr="Противоположности для дошкольников"/>
          <p:cNvPicPr>
            <a:picLocks noChangeAspect="1" noChangeArrowheads="1"/>
          </p:cNvPicPr>
          <p:nvPr/>
        </p:nvPicPr>
        <p:blipFill>
          <a:blip r:embed="rId3" cstate="print"/>
          <a:srcRect l="33611" t="50631" r="33862"/>
          <a:stretch>
            <a:fillRect/>
          </a:stretch>
        </p:blipFill>
        <p:spPr bwMode="auto">
          <a:xfrm>
            <a:off x="7072330" y="4712580"/>
            <a:ext cx="1714512" cy="1838932"/>
          </a:xfrm>
          <a:prstGeom prst="rect">
            <a:avLst/>
          </a:prstGeom>
          <a:noFill/>
        </p:spPr>
      </p:pic>
      <p:pic>
        <p:nvPicPr>
          <p:cNvPr id="12" name="Picture 6" descr="Противоположности для дошкольников"/>
          <p:cNvPicPr>
            <a:picLocks noChangeAspect="1" noChangeArrowheads="1"/>
          </p:cNvPicPr>
          <p:nvPr/>
        </p:nvPicPr>
        <p:blipFill>
          <a:blip r:embed="rId3" cstate="print"/>
          <a:srcRect l="67873" t="50017"/>
          <a:stretch>
            <a:fillRect/>
          </a:stretch>
        </p:blipFill>
        <p:spPr bwMode="auto">
          <a:xfrm>
            <a:off x="6987972" y="357166"/>
            <a:ext cx="1727431" cy="1899156"/>
          </a:xfrm>
          <a:prstGeom prst="rect">
            <a:avLst/>
          </a:prstGeom>
          <a:noFill/>
        </p:spPr>
      </p:pic>
      <p:pic>
        <p:nvPicPr>
          <p:cNvPr id="15" name="Picture 10" descr="Дидактические карточки противоположности"/>
          <p:cNvPicPr>
            <a:picLocks noChangeAspect="1" noChangeArrowheads="1"/>
          </p:cNvPicPr>
          <p:nvPr/>
        </p:nvPicPr>
        <p:blipFill>
          <a:blip r:embed="rId2" cstate="print"/>
          <a:srcRect l="68132" b="50238"/>
          <a:stretch>
            <a:fillRect/>
          </a:stretch>
        </p:blipFill>
        <p:spPr bwMode="auto">
          <a:xfrm>
            <a:off x="214282" y="214290"/>
            <a:ext cx="1812739" cy="2000264"/>
          </a:xfrm>
          <a:prstGeom prst="rect">
            <a:avLst/>
          </a:prstGeom>
          <a:noFill/>
        </p:spPr>
      </p:pic>
      <p:pic>
        <p:nvPicPr>
          <p:cNvPr id="16" name="Picture 6" descr="Противоположности для дошкольников"/>
          <p:cNvPicPr>
            <a:picLocks noChangeAspect="1" noChangeArrowheads="1"/>
          </p:cNvPicPr>
          <p:nvPr/>
        </p:nvPicPr>
        <p:blipFill>
          <a:blip r:embed="rId3" cstate="print"/>
          <a:srcRect l="68306" b="50903"/>
          <a:stretch>
            <a:fillRect/>
          </a:stretch>
        </p:blipFill>
        <p:spPr bwMode="auto">
          <a:xfrm>
            <a:off x="4786314" y="1142984"/>
            <a:ext cx="1827222" cy="2000264"/>
          </a:xfrm>
          <a:prstGeom prst="rect">
            <a:avLst/>
          </a:prstGeom>
          <a:noFill/>
        </p:spPr>
      </p:pic>
      <p:pic>
        <p:nvPicPr>
          <p:cNvPr id="17" name="Picture 10" descr="Дидактические карточки противоположности"/>
          <p:cNvPicPr>
            <a:picLocks noChangeAspect="1" noChangeArrowheads="1"/>
          </p:cNvPicPr>
          <p:nvPr/>
        </p:nvPicPr>
        <p:blipFill>
          <a:blip r:embed="rId2" cstate="print"/>
          <a:srcRect l="32821" r="34212" b="50446"/>
          <a:stretch>
            <a:fillRect/>
          </a:stretch>
        </p:blipFill>
        <p:spPr bwMode="auto">
          <a:xfrm>
            <a:off x="6858016" y="2285991"/>
            <a:ext cx="1954530" cy="2076147"/>
          </a:xfrm>
          <a:prstGeom prst="rect">
            <a:avLst/>
          </a:prstGeom>
          <a:noFill/>
        </p:spPr>
      </p:pic>
      <p:pic>
        <p:nvPicPr>
          <p:cNvPr id="18" name="Picture 10" descr="Дидактические карточки противоположности"/>
          <p:cNvPicPr>
            <a:picLocks noChangeAspect="1" noChangeArrowheads="1"/>
          </p:cNvPicPr>
          <p:nvPr/>
        </p:nvPicPr>
        <p:blipFill>
          <a:blip r:embed="rId2" cstate="print"/>
          <a:srcRect l="32967" t="51317" r="34066"/>
          <a:stretch>
            <a:fillRect/>
          </a:stretch>
        </p:blipFill>
        <p:spPr bwMode="auto">
          <a:xfrm>
            <a:off x="214282" y="2428868"/>
            <a:ext cx="1857388" cy="19382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86116" y="0"/>
            <a:ext cx="177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Нажми на поле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673088" y="6458526"/>
            <a:ext cx="470912" cy="3994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1065 L -0.29652 -0.1483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53247 -0.32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0" y="-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2639 L -0.53194 0.6400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0" y="3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</TotalTime>
  <Words>48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Atlant</dc:creator>
  <cp:lastModifiedBy>ольга горохова</cp:lastModifiedBy>
  <cp:revision>27</cp:revision>
  <dcterms:created xsi:type="dcterms:W3CDTF">2023-02-12T10:19:10Z</dcterms:created>
  <dcterms:modified xsi:type="dcterms:W3CDTF">2023-03-15T06:28:36Z</dcterms:modified>
</cp:coreProperties>
</file>