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png"/><Relationship Id="rId3" Type="http://schemas.openxmlformats.org/officeDocument/2006/relationships/audio" Target="../media/audio3.wav"/><Relationship Id="rId21" Type="http://schemas.openxmlformats.org/officeDocument/2006/relationships/image" Target="../media/image25.jpeg"/><Relationship Id="rId7" Type="http://schemas.openxmlformats.org/officeDocument/2006/relationships/audio" Target="../media/audio7.wav"/><Relationship Id="rId12" Type="http://schemas.openxmlformats.org/officeDocument/2006/relationships/image" Target="../media/image14.jpe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28.png"/><Relationship Id="rId5" Type="http://schemas.openxmlformats.org/officeDocument/2006/relationships/audio" Target="../media/audio5.wav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audio" Target="../media/audio10.wav"/><Relationship Id="rId19" Type="http://schemas.openxmlformats.org/officeDocument/2006/relationships/image" Target="../media/image23.jpeg"/><Relationship Id="rId31" Type="http://schemas.openxmlformats.org/officeDocument/2006/relationships/image" Target="../media/image35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3.wav"/><Relationship Id="rId7" Type="http://schemas.openxmlformats.org/officeDocument/2006/relationships/image" Target="../media/image38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221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Интерактивные игры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132856"/>
            <a:ext cx="530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Уроки грамоты для малышей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717032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Часть 3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805264"/>
            <a:ext cx="3787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Составила : Альмухаметова Э. М.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79712" y="3573016"/>
            <a:ext cx="2003803" cy="21288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2924944"/>
            <a:ext cx="225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«Ш» и «Ж»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поду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/>
          <a:srcRect l="67719" t="26375" r="17220" b="51181"/>
          <a:stretch>
            <a:fillRect/>
          </a:stretch>
        </p:blipFill>
        <p:spPr bwMode="auto">
          <a:xfrm>
            <a:off x="5004048" y="1124744"/>
            <a:ext cx="1440160" cy="1609591"/>
          </a:xfrm>
          <a:prstGeom prst="rect">
            <a:avLst/>
          </a:prstGeom>
          <a:noFill/>
        </p:spPr>
      </p:pic>
      <p:pic>
        <p:nvPicPr>
          <p:cNvPr id="1027" name="ши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67719" t="1569" r="18106" b="75987"/>
          <a:stretch>
            <a:fillRect/>
          </a:stretch>
        </p:blipFill>
        <p:spPr bwMode="auto">
          <a:xfrm>
            <a:off x="0" y="1052736"/>
            <a:ext cx="1728192" cy="2052228"/>
          </a:xfrm>
          <a:prstGeom prst="rect">
            <a:avLst/>
          </a:prstGeom>
          <a:noFill/>
        </p:spPr>
      </p:pic>
      <p:pic>
        <p:nvPicPr>
          <p:cNvPr id="4" name="ковшик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4836" t="27419" r="50330" b="51319"/>
          <a:stretch>
            <a:fillRect/>
          </a:stretch>
        </p:blipFill>
        <p:spPr bwMode="auto">
          <a:xfrm>
            <a:off x="1907704" y="1988840"/>
            <a:ext cx="2016224" cy="2167440"/>
          </a:xfrm>
          <a:prstGeom prst="rect">
            <a:avLst/>
          </a:prstGeom>
          <a:noFill/>
        </p:spPr>
      </p:pic>
      <p:pic>
        <p:nvPicPr>
          <p:cNvPr id="5" name="руба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" t="1294" r="84757" b="76262"/>
          <a:stretch>
            <a:fillRect/>
          </a:stretch>
        </p:blipFill>
        <p:spPr bwMode="auto">
          <a:xfrm>
            <a:off x="323528" y="2852936"/>
            <a:ext cx="1440160" cy="1710190"/>
          </a:xfrm>
          <a:prstGeom prst="rect">
            <a:avLst/>
          </a:prstGeom>
          <a:noFill/>
        </p:spPr>
      </p:pic>
      <p:pic>
        <p:nvPicPr>
          <p:cNvPr id="6" name="неваля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5" t="25963" r="83974" b="51594"/>
          <a:stretch>
            <a:fillRect/>
          </a:stretch>
        </p:blipFill>
        <p:spPr bwMode="auto">
          <a:xfrm>
            <a:off x="251520" y="4725144"/>
            <a:ext cx="1546277" cy="1728192"/>
          </a:xfrm>
          <a:prstGeom prst="rect">
            <a:avLst/>
          </a:prstGeom>
          <a:noFill/>
        </p:spPr>
      </p:pic>
      <p:pic>
        <p:nvPicPr>
          <p:cNvPr id="7" name="шап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/>
          <a:srcRect l="67306" t="51812" r="17633" b="25744"/>
          <a:stretch>
            <a:fillRect/>
          </a:stretch>
        </p:blipFill>
        <p:spPr bwMode="auto">
          <a:xfrm>
            <a:off x="4427984" y="5006971"/>
            <a:ext cx="1656184" cy="1851029"/>
          </a:xfrm>
          <a:prstGeom prst="rect">
            <a:avLst/>
          </a:prstGeom>
          <a:noFill/>
        </p:spPr>
      </p:pic>
      <p:pic>
        <p:nvPicPr>
          <p:cNvPr id="8" name="мы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84921" t="50493" r="904" b="25882"/>
          <a:stretch>
            <a:fillRect/>
          </a:stretch>
        </p:blipFill>
        <p:spPr bwMode="auto">
          <a:xfrm>
            <a:off x="2699792" y="764704"/>
            <a:ext cx="1296144" cy="1620180"/>
          </a:xfrm>
          <a:prstGeom prst="rect">
            <a:avLst/>
          </a:prstGeom>
          <a:noFill/>
        </p:spPr>
      </p:pic>
      <p:pic>
        <p:nvPicPr>
          <p:cNvPr id="9" name="ми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81" t="76973" r="919" b="2027"/>
          <a:stretch>
            <a:fillRect/>
          </a:stretch>
        </p:blipFill>
        <p:spPr bwMode="auto">
          <a:xfrm>
            <a:off x="7236296" y="3068960"/>
            <a:ext cx="1440161" cy="1512168"/>
          </a:xfrm>
          <a:prstGeom prst="rect">
            <a:avLst/>
          </a:prstGeom>
          <a:noFill/>
        </p:spPr>
      </p:pic>
      <p:pic>
        <p:nvPicPr>
          <p:cNvPr id="1028" name="ананас" descr="C:\Users\Contra\Pictures\avtomatizatsiya-zvukov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4" r="52995" b="76250"/>
          <a:stretch>
            <a:fillRect/>
          </a:stretch>
        </p:blipFill>
        <p:spPr bwMode="auto">
          <a:xfrm>
            <a:off x="3491880" y="2780928"/>
            <a:ext cx="1584176" cy="1628800"/>
          </a:xfrm>
          <a:prstGeom prst="rect">
            <a:avLst/>
          </a:prstGeom>
          <a:noFill/>
        </p:spPr>
      </p:pic>
      <p:pic>
        <p:nvPicPr>
          <p:cNvPr id="11" name="снеговик" descr="C:\Users\Contra\Pictures\avtomatizatsiya-zvukov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86" t="528" r="29153" b="76372"/>
          <a:stretch>
            <a:fillRect/>
          </a:stretch>
        </p:blipFill>
        <p:spPr bwMode="auto">
          <a:xfrm>
            <a:off x="7164288" y="620688"/>
            <a:ext cx="1584176" cy="1584176"/>
          </a:xfrm>
          <a:prstGeom prst="rect">
            <a:avLst/>
          </a:prstGeom>
          <a:noFill/>
        </p:spPr>
      </p:pic>
      <p:pic>
        <p:nvPicPr>
          <p:cNvPr id="1029" name="ведро" descr="C:\Users\Contra\Pictures\image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10" t="67044" r="35400" b="2277"/>
          <a:stretch>
            <a:fillRect/>
          </a:stretch>
        </p:blipFill>
        <p:spPr bwMode="auto">
          <a:xfrm>
            <a:off x="6660232" y="4941168"/>
            <a:ext cx="1866874" cy="1440160"/>
          </a:xfrm>
          <a:prstGeom prst="rect">
            <a:avLst/>
          </a:prstGeom>
          <a:noFill/>
        </p:spPr>
      </p:pic>
      <p:pic>
        <p:nvPicPr>
          <p:cNvPr id="13" name="помидор" descr="C:\Users\Contra\Pictures\image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0184" t="36233" r="3859" b="36497"/>
          <a:stretch>
            <a:fillRect/>
          </a:stretch>
        </p:blipFill>
        <p:spPr bwMode="auto">
          <a:xfrm>
            <a:off x="5364088" y="3140968"/>
            <a:ext cx="1920213" cy="1440160"/>
          </a:xfrm>
          <a:prstGeom prst="rect">
            <a:avLst/>
          </a:prstGeom>
          <a:noFill/>
        </p:spPr>
      </p:pic>
      <p:pic>
        <p:nvPicPr>
          <p:cNvPr id="14" name="груша" descr="C:\Users\Contra\Pictures\image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" t="2013" r="68034" b="68445"/>
          <a:stretch>
            <a:fillRect/>
          </a:stretch>
        </p:blipFill>
        <p:spPr bwMode="auto">
          <a:xfrm>
            <a:off x="1907704" y="4941168"/>
            <a:ext cx="2254404" cy="15841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260648"/>
            <a:ext cx="353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картинки со звуком «Ш»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мешок" descr="Полный мешок связанный с узлом веревочки Вес тары ткани R Иллюстрация  вектора - иллюстрации насчитывающей изолировано, овсянка: 1465504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1143647" cy="1322985"/>
          </a:xfrm>
          <a:prstGeom prst="rect">
            <a:avLst/>
          </a:prstGeom>
          <a:noFill/>
        </p:spPr>
      </p:pic>
      <p:pic>
        <p:nvPicPr>
          <p:cNvPr id="4100" name="Picture 4" descr="Холщовый Мешок — стоковые фотографии и другие картинки Мешок - Мешок,  Зерновые, Сумка - ёмкость для переноски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916832"/>
            <a:ext cx="1842667" cy="1842667"/>
          </a:xfrm>
          <a:prstGeom prst="rect">
            <a:avLst/>
          </a:prstGeom>
          <a:noFill/>
        </p:spPr>
      </p:pic>
      <p:pic>
        <p:nvPicPr>
          <p:cNvPr id="4101" name="шап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04" t="51181" r="18107" b="28738"/>
          <a:stretch>
            <a:fillRect/>
          </a:stretch>
        </p:blipFill>
        <p:spPr bwMode="auto">
          <a:xfrm>
            <a:off x="683568" y="3356992"/>
            <a:ext cx="1080120" cy="1224136"/>
          </a:xfrm>
          <a:prstGeom prst="rect">
            <a:avLst/>
          </a:prstGeom>
          <a:noFill/>
        </p:spPr>
      </p:pic>
      <p:pic>
        <p:nvPicPr>
          <p:cNvPr id="4103" name="Picture 7" descr="Шапок много не бывает! | Пикабу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068960"/>
            <a:ext cx="1872314" cy="1436416"/>
          </a:xfrm>
          <a:prstGeom prst="rect">
            <a:avLst/>
          </a:prstGeom>
          <a:noFill/>
        </p:spPr>
      </p:pic>
      <p:pic>
        <p:nvPicPr>
          <p:cNvPr id="4104" name="шишка" descr="C:\Users\Contra\Pictures\img_user_file_56fd4c1888c4d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76" t="1569" r="18993" b="79531"/>
          <a:stretch>
            <a:fillRect/>
          </a:stretch>
        </p:blipFill>
        <p:spPr bwMode="auto">
          <a:xfrm>
            <a:off x="827584" y="908720"/>
            <a:ext cx="864096" cy="1152128"/>
          </a:xfrm>
          <a:prstGeom prst="rect">
            <a:avLst/>
          </a:prstGeom>
          <a:noFill/>
        </p:spPr>
      </p:pic>
      <p:pic>
        <p:nvPicPr>
          <p:cNvPr id="4106" name="Picture 10" descr="Шишки сосновые поштучно купить в Москве по низкой цене от производител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92696"/>
            <a:ext cx="1654812" cy="1800573"/>
          </a:xfrm>
          <a:prstGeom prst="rect">
            <a:avLst/>
          </a:prstGeom>
          <a:noFill/>
        </p:spPr>
      </p:pic>
      <p:pic>
        <p:nvPicPr>
          <p:cNvPr id="4108" name="шалаш" descr="Автоматизация звука Ш в словах. Игры и упражнения в картинка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86" t="3611" r="2928" b="55459"/>
          <a:stretch>
            <a:fillRect/>
          </a:stretch>
        </p:blipFill>
        <p:spPr bwMode="auto">
          <a:xfrm>
            <a:off x="611560" y="4509120"/>
            <a:ext cx="1547664" cy="1725664"/>
          </a:xfrm>
          <a:prstGeom prst="rect">
            <a:avLst/>
          </a:prstGeom>
          <a:noFill/>
        </p:spPr>
      </p:pic>
      <p:sp>
        <p:nvSpPr>
          <p:cNvPr id="4110" name="AutoShape 14" descr="Как построить теплый шалаш собственноруч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C:\Users\Contra\Pictures\как-построить-шалаш-своими-руками.jpg"/>
          <p:cNvPicPr>
            <a:picLocks noChangeAspect="1" noChangeArrowheads="1"/>
          </p:cNvPicPr>
          <p:nvPr/>
        </p:nvPicPr>
        <p:blipFill>
          <a:blip r:embed="rId8" cstate="print"/>
          <a:srcRect t="11930"/>
          <a:stretch>
            <a:fillRect/>
          </a:stretch>
        </p:blipFill>
        <p:spPr bwMode="auto">
          <a:xfrm>
            <a:off x="6228184" y="5033640"/>
            <a:ext cx="2441848" cy="1612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260648"/>
            <a:ext cx="550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Назови картинку и образуй во множественное число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1">
            <a:hlinkClick r:id="" action="ppaction://noaction" highlightClick="1"/>
          </p:cNvPr>
          <p:cNvSpPr/>
          <p:nvPr/>
        </p:nvSpPr>
        <p:spPr>
          <a:xfrm>
            <a:off x="4644008" y="980728"/>
            <a:ext cx="1906512" cy="15121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2">
            <a:hlinkClick r:id="" action="ppaction://noaction" highlightClick="1"/>
          </p:cNvPr>
          <p:cNvSpPr/>
          <p:nvPr/>
        </p:nvSpPr>
        <p:spPr>
          <a:xfrm>
            <a:off x="6732240" y="2132856"/>
            <a:ext cx="1800200" cy="15121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">
            <a:hlinkClick r:id="" action="ppaction://noaction" highlightClick="1"/>
          </p:cNvPr>
          <p:cNvSpPr/>
          <p:nvPr/>
        </p:nvSpPr>
        <p:spPr>
          <a:xfrm>
            <a:off x="6084168" y="4941168"/>
            <a:ext cx="2664296" cy="170080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">
            <a:hlinkClick r:id="" action="ppaction://noaction" highlightClick="1"/>
          </p:cNvPr>
          <p:cNvSpPr/>
          <p:nvPr/>
        </p:nvSpPr>
        <p:spPr>
          <a:xfrm>
            <a:off x="3707904" y="3068960"/>
            <a:ext cx="1944216" cy="15121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аши"/>
          <p:cNvSpPr/>
          <p:nvPr/>
        </p:nvSpPr>
        <p:spPr>
          <a:xfrm>
            <a:off x="0" y="4293096"/>
            <a:ext cx="2069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колеса,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Резиновые шины,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 и тормоза...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что это?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Машинка детская инерционная Полиция ТМ &quot;Компания Друзей&quot;, игрушка для детей,  игрушка для мальчиков, полицейская машина, красная 30х16х15,5 см — купить  по выгодной цене на Яндекс Маркет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780928"/>
            <a:ext cx="1973407" cy="1376562"/>
          </a:xfrm>
          <a:prstGeom prst="rect">
            <a:avLst/>
          </a:prstGeom>
          <a:noFill/>
        </p:spPr>
      </p:pic>
      <p:sp>
        <p:nvSpPr>
          <p:cNvPr id="6" name="4">
            <a:hlinkClick r:id="" action="ppaction://noaction" highlightClick="1"/>
          </p:cNvPr>
          <p:cNvSpPr/>
          <p:nvPr/>
        </p:nvSpPr>
        <p:spPr>
          <a:xfrm>
            <a:off x="6660232" y="2780928"/>
            <a:ext cx="2160240" cy="136815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иш"/>
          <p:cNvSpPr/>
          <p:nvPr/>
        </p:nvSpPr>
        <p:spPr>
          <a:xfrm>
            <a:off x="0" y="1916832"/>
            <a:ext cx="2502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сосне она висит,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далеко глядит!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а если упадёт,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получит кто-то в лоб.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Contra\Pictures\e2768fd9d70ca12dfc225fbf6a1675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797152"/>
            <a:ext cx="1662832" cy="1662832"/>
          </a:xfrm>
          <a:prstGeom prst="rect">
            <a:avLst/>
          </a:prstGeom>
          <a:noFill/>
        </p:spPr>
      </p:pic>
      <p:pic>
        <p:nvPicPr>
          <p:cNvPr id="3078" name="Picture 6" descr="C:\Users\Contra\Pictures\img_user_file_56fd4c1888c4d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07" t="25194" r="67718" b="53544"/>
          <a:stretch>
            <a:fillRect/>
          </a:stretch>
        </p:blipFill>
        <p:spPr bwMode="auto">
          <a:xfrm>
            <a:off x="4355976" y="3789040"/>
            <a:ext cx="1152128" cy="1296144"/>
          </a:xfrm>
          <a:prstGeom prst="rect">
            <a:avLst/>
          </a:prstGeom>
          <a:noFill/>
        </p:spPr>
      </p:pic>
      <p:pic>
        <p:nvPicPr>
          <p:cNvPr id="14" name="Picture 7" descr="C:\Users\Contra\Pictures\img_user_file_56fd4c1888c4d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448" t="1432" r="1377" b="76125"/>
          <a:stretch>
            <a:fillRect/>
          </a:stretch>
        </p:blipFill>
        <p:spPr bwMode="auto">
          <a:xfrm>
            <a:off x="7308304" y="620688"/>
            <a:ext cx="1152128" cy="1368152"/>
          </a:xfrm>
          <a:prstGeom prst="rect">
            <a:avLst/>
          </a:prstGeom>
          <a:noFill/>
        </p:spPr>
      </p:pic>
      <p:sp>
        <p:nvSpPr>
          <p:cNvPr id="15" name="кош"/>
          <p:cNvSpPr/>
          <p:nvPr/>
        </p:nvSpPr>
        <p:spPr>
          <a:xfrm>
            <a:off x="467544" y="188640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доме с бабушкой живёт,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Тихо песенки поёт.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Любит рыбку и мышей,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Нянчит деток-малышкей.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мурлычет у окошка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ласковая…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Contra\Pictures\img_user_file_56fd4c1888c4d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86" t="1569" r="34053" b="77168"/>
          <a:stretch>
            <a:fillRect/>
          </a:stretch>
        </p:blipFill>
        <p:spPr bwMode="auto">
          <a:xfrm>
            <a:off x="4355976" y="1556792"/>
            <a:ext cx="1224136" cy="1296144"/>
          </a:xfrm>
          <a:prstGeom prst="rect">
            <a:avLst/>
          </a:prstGeom>
          <a:noFill/>
        </p:spPr>
      </p:pic>
      <p:sp>
        <p:nvSpPr>
          <p:cNvPr id="17" name="лош"/>
          <p:cNvSpPr/>
          <p:nvPr/>
        </p:nvSpPr>
        <p:spPr>
          <a:xfrm>
            <a:off x="395536" y="3068960"/>
            <a:ext cx="185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моей тарелке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Лодочка плывёт.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Лодочку с едою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Отправляю в рот.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чаш"/>
          <p:cNvSpPr/>
          <p:nvPr/>
        </p:nvSpPr>
        <p:spPr>
          <a:xfrm>
            <a:off x="323528" y="5780782"/>
            <a:ext cx="1997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красива и тонка,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Разукрашены бока,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гостей встречаю,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Чаем угощаю.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60648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Отгадай загадки </a:t>
            </a:r>
            <a:r>
              <a:rPr lang="ru-RU" dirty="0" smtClean="0">
                <a:solidFill>
                  <a:srgbClr val="002060"/>
                </a:solidFill>
              </a:rPr>
              <a:t>(нажми на загадку и увидешь ответ)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1">
            <a:hlinkClick r:id="" action="ppaction://noaction" highlightClick="1"/>
          </p:cNvPr>
          <p:cNvSpPr/>
          <p:nvPr/>
        </p:nvSpPr>
        <p:spPr>
          <a:xfrm>
            <a:off x="4283968" y="1556792"/>
            <a:ext cx="1368152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2">
            <a:hlinkClick r:id="" action="ppaction://noaction" highlightClick="1"/>
          </p:cNvPr>
          <p:cNvSpPr/>
          <p:nvPr/>
        </p:nvSpPr>
        <p:spPr>
          <a:xfrm>
            <a:off x="7236296" y="764704"/>
            <a:ext cx="1258440" cy="122413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">
            <a:hlinkClick r:id="" action="ppaction://noaction" highlightClick="1"/>
          </p:cNvPr>
          <p:cNvSpPr/>
          <p:nvPr/>
        </p:nvSpPr>
        <p:spPr>
          <a:xfrm>
            <a:off x="4427984" y="3861048"/>
            <a:ext cx="1186432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">
            <a:hlinkClick r:id="" action="ppaction://noaction" highlightClick="1"/>
          </p:cNvPr>
          <p:cNvSpPr/>
          <p:nvPr/>
        </p:nvSpPr>
        <p:spPr>
          <a:xfrm>
            <a:off x="7092280" y="4869160"/>
            <a:ext cx="1296144" cy="158417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груша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8" t="74806" r="38839" b="-874"/>
          <a:stretch>
            <a:fillRect/>
          </a:stretch>
        </p:blipFill>
        <p:spPr bwMode="auto">
          <a:xfrm>
            <a:off x="4139952" y="2924944"/>
            <a:ext cx="1440160" cy="1656184"/>
          </a:xfrm>
          <a:prstGeom prst="rect">
            <a:avLst/>
          </a:prstGeom>
          <a:noFill/>
        </p:spPr>
      </p:pic>
      <p:pic>
        <p:nvPicPr>
          <p:cNvPr id="3" name="ножницы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52" t="74674"/>
          <a:stretch>
            <a:fillRect/>
          </a:stretch>
        </p:blipFill>
        <p:spPr bwMode="auto">
          <a:xfrm>
            <a:off x="6805874" y="5229200"/>
            <a:ext cx="2004031" cy="1248991"/>
          </a:xfrm>
          <a:prstGeom prst="rect">
            <a:avLst/>
          </a:prstGeom>
          <a:noFill/>
        </p:spPr>
      </p:pic>
      <p:pic>
        <p:nvPicPr>
          <p:cNvPr id="4" name="жираф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" t="63207" r="72160"/>
          <a:stretch>
            <a:fillRect/>
          </a:stretch>
        </p:blipFill>
        <p:spPr bwMode="auto">
          <a:xfrm>
            <a:off x="179512" y="4077072"/>
            <a:ext cx="1584176" cy="2337495"/>
          </a:xfrm>
          <a:prstGeom prst="rect">
            <a:avLst/>
          </a:prstGeom>
          <a:noFill/>
        </p:spPr>
      </p:pic>
      <p:pic>
        <p:nvPicPr>
          <p:cNvPr id="5" name="пирожок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26" t="34740" r="4097" b="39191"/>
          <a:stretch>
            <a:fillRect/>
          </a:stretch>
        </p:blipFill>
        <p:spPr bwMode="auto">
          <a:xfrm>
            <a:off x="6660232" y="1916832"/>
            <a:ext cx="1800200" cy="1427745"/>
          </a:xfrm>
          <a:prstGeom prst="rect">
            <a:avLst/>
          </a:prstGeom>
          <a:noFill/>
        </p:spPr>
      </p:pic>
      <p:pic>
        <p:nvPicPr>
          <p:cNvPr id="6" name="лягушка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9" t="31208" r="68383" b="38190"/>
          <a:stretch>
            <a:fillRect/>
          </a:stretch>
        </p:blipFill>
        <p:spPr bwMode="auto">
          <a:xfrm>
            <a:off x="1691680" y="2780928"/>
            <a:ext cx="1440160" cy="1495551"/>
          </a:xfrm>
          <a:prstGeom prst="rect">
            <a:avLst/>
          </a:prstGeom>
          <a:noFill/>
        </p:spPr>
      </p:pic>
      <p:pic>
        <p:nvPicPr>
          <p:cNvPr id="7" name="жук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94" b="76858"/>
          <a:stretch>
            <a:fillRect/>
          </a:stretch>
        </p:blipFill>
        <p:spPr bwMode="auto">
          <a:xfrm>
            <a:off x="0" y="908720"/>
            <a:ext cx="1817075" cy="1110208"/>
          </a:xfrm>
          <a:prstGeom prst="rect">
            <a:avLst/>
          </a:prstGeom>
          <a:noFill/>
        </p:spPr>
      </p:pic>
      <p:pic>
        <p:nvPicPr>
          <p:cNvPr id="8" name="ежик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0" r="13471" b="73590"/>
          <a:stretch>
            <a:fillRect/>
          </a:stretch>
        </p:blipFill>
        <p:spPr bwMode="auto">
          <a:xfrm>
            <a:off x="3851920" y="836712"/>
            <a:ext cx="1872208" cy="14541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260648"/>
            <a:ext cx="350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картинки со звуком «Ж»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лук" descr="Звук Ж (в середине слова) | Логопедические игры, Правильное воспитание,  Логопед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90" t="75594"/>
          <a:stretch>
            <a:fillRect/>
          </a:stretch>
        </p:blipFill>
        <p:spPr bwMode="auto">
          <a:xfrm>
            <a:off x="7092280" y="3429000"/>
            <a:ext cx="1508780" cy="1376536"/>
          </a:xfrm>
          <a:prstGeom prst="rect">
            <a:avLst/>
          </a:prstGeom>
          <a:noFill/>
        </p:spPr>
      </p:pic>
      <p:pic>
        <p:nvPicPr>
          <p:cNvPr id="17414" name="пожарный" descr="Автоматизация звуков Ш, 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42" t="22990" r="27022" b="55793"/>
          <a:stretch>
            <a:fillRect/>
          </a:stretch>
        </p:blipFill>
        <p:spPr bwMode="auto">
          <a:xfrm>
            <a:off x="6660232" y="332656"/>
            <a:ext cx="1944216" cy="1368152"/>
          </a:xfrm>
          <a:prstGeom prst="rect">
            <a:avLst/>
          </a:prstGeom>
          <a:noFill/>
        </p:spPr>
      </p:pic>
      <p:pic>
        <p:nvPicPr>
          <p:cNvPr id="15" name="желудь" descr="Автоматизация звуков Ш, 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90" t="71993" r="30781" b="6790"/>
          <a:stretch>
            <a:fillRect/>
          </a:stretch>
        </p:blipFill>
        <p:spPr bwMode="auto">
          <a:xfrm>
            <a:off x="2051720" y="1124744"/>
            <a:ext cx="1512168" cy="1368152"/>
          </a:xfrm>
          <a:prstGeom prst="rect">
            <a:avLst/>
          </a:prstGeom>
          <a:noFill/>
        </p:spPr>
      </p:pic>
      <p:pic>
        <p:nvPicPr>
          <p:cNvPr id="16" name="дождь" descr="Автоматизация звуков Ш, 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61" t="71863" r="55111" b="6920"/>
          <a:stretch>
            <a:fillRect/>
          </a:stretch>
        </p:blipFill>
        <p:spPr bwMode="auto">
          <a:xfrm>
            <a:off x="4860032" y="4797152"/>
            <a:ext cx="1512168" cy="1368152"/>
          </a:xfrm>
          <a:prstGeom prst="rect">
            <a:avLst/>
          </a:prstGeom>
          <a:noFill/>
        </p:spPr>
      </p:pic>
      <p:pic>
        <p:nvPicPr>
          <p:cNvPr id="17416" name="флажок" descr="Флажки картинки - 75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941168"/>
            <a:ext cx="1281644" cy="1403705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еж" descr="Звук и буква Ж - Говорунчик - сайт для заботливых родителей.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0" r="13471" b="73590"/>
          <a:stretch>
            <a:fillRect/>
          </a:stretch>
        </p:blipFill>
        <p:spPr bwMode="auto">
          <a:xfrm>
            <a:off x="755576" y="1124744"/>
            <a:ext cx="1368152" cy="1062663"/>
          </a:xfrm>
          <a:prstGeom prst="rect">
            <a:avLst/>
          </a:prstGeom>
          <a:noFill/>
        </p:spPr>
      </p:pic>
      <p:pic>
        <p:nvPicPr>
          <p:cNvPr id="4" name="флаг" descr="Флажки картинки - 75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866995"/>
            <a:ext cx="1152128" cy="1261854"/>
          </a:xfrm>
          <a:prstGeom prst="rect">
            <a:avLst/>
          </a:prstGeom>
          <a:noFill/>
        </p:spPr>
      </p:pic>
      <p:pic>
        <p:nvPicPr>
          <p:cNvPr id="2055" name="снег" descr="C:\Users\Contra\Pictures\leksicheskoe-znachenie-slova-sne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2996952"/>
            <a:ext cx="1458813" cy="9694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260648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Назови ласково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7" name="стог" descr="стог сена — Стихи, картинки и любовь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4725144"/>
            <a:ext cx="1273324" cy="1273324"/>
          </a:xfrm>
          <a:prstGeom prst="rect">
            <a:avLst/>
          </a:prstGeom>
          <a:noFill/>
        </p:spPr>
      </p:pic>
      <p:pic>
        <p:nvPicPr>
          <p:cNvPr id="2059" name="сапог" descr="💥 Новинки детских резиновых сапог от 1299 руб, стильная одежда 2022 в  BEBAKID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3068960"/>
            <a:ext cx="793271" cy="1189906"/>
          </a:xfrm>
          <a:prstGeom prst="rect">
            <a:avLst/>
          </a:prstGeom>
          <a:noFill/>
        </p:spPr>
      </p:pic>
      <p:pic>
        <p:nvPicPr>
          <p:cNvPr id="2062" name="нож" descr="C:\Users\Contra\Pictures\Без названия (3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040" y="5157192"/>
            <a:ext cx="1323231" cy="880550"/>
          </a:xfrm>
          <a:prstGeom prst="rect">
            <a:avLst/>
          </a:prstGeom>
          <a:noFill/>
        </p:spPr>
      </p:pic>
      <p:pic>
        <p:nvPicPr>
          <p:cNvPr id="2063" name="утюг" descr="C:\Users\Contra\Pictures\Без названия (4)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16537" y="2636912"/>
            <a:ext cx="1395339" cy="1131962"/>
          </a:xfrm>
          <a:prstGeom prst="rect">
            <a:avLst/>
          </a:prstGeom>
          <a:noFill/>
        </p:spPr>
      </p:pic>
      <p:pic>
        <p:nvPicPr>
          <p:cNvPr id="2065" name="дождь" descr="Картинки дождика для детей (36 фото) 🔥 Прикольные картинки и юмор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1052736"/>
            <a:ext cx="1385450" cy="1549972"/>
          </a:xfrm>
          <a:prstGeom prst="rect">
            <a:avLst/>
          </a:prstGeom>
          <a:noFill/>
        </p:spPr>
      </p:pic>
      <p:pic>
        <p:nvPicPr>
          <p:cNvPr id="2067" name="пиджак" descr="Пиджаки для детей — купить в интернет-магазине Ламода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27788" y="4941168"/>
            <a:ext cx="1148296" cy="1654325"/>
          </a:xfrm>
          <a:prstGeom prst="rect">
            <a:avLst/>
          </a:prstGeom>
          <a:noFill/>
        </p:spPr>
      </p:pic>
      <p:pic>
        <p:nvPicPr>
          <p:cNvPr id="2072" name="медведь" descr="C:\Users\Contra\Pictures\000026_1506183398_big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00192" y="908720"/>
            <a:ext cx="2286291" cy="1272927"/>
          </a:xfrm>
          <a:prstGeom prst="rect">
            <a:avLst/>
          </a:prstGeom>
          <a:noFill/>
        </p:spPr>
      </p:pic>
      <p:pic>
        <p:nvPicPr>
          <p:cNvPr id="25" name="ежи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1979712" y="1772816"/>
            <a:ext cx="304800" cy="304800"/>
          </a:xfrm>
          <a:prstGeom prst="rect">
            <a:avLst/>
          </a:prstGeom>
        </p:spPr>
      </p:pic>
      <p:pic>
        <p:nvPicPr>
          <p:cNvPr id="26" name="дожди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5148064" y="1988840"/>
            <a:ext cx="304800" cy="304800"/>
          </a:xfrm>
          <a:prstGeom prst="rect">
            <a:avLst/>
          </a:prstGeom>
        </p:spPr>
      </p:pic>
      <p:pic>
        <p:nvPicPr>
          <p:cNvPr id="27" name="медвежоно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8532440" y="1916832"/>
            <a:ext cx="304800" cy="304800"/>
          </a:xfrm>
          <a:prstGeom prst="rect">
            <a:avLst/>
          </a:prstGeom>
        </p:spPr>
      </p:pic>
      <p:pic>
        <p:nvPicPr>
          <p:cNvPr id="29" name="снежо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25" cstate="print"/>
          <a:stretch>
            <a:fillRect/>
          </a:stretch>
        </p:blipFill>
        <p:spPr>
          <a:xfrm>
            <a:off x="2339752" y="3212976"/>
            <a:ext cx="304800" cy="304800"/>
          </a:xfrm>
          <a:prstGeom prst="rect">
            <a:avLst/>
          </a:prstGeom>
        </p:spPr>
      </p:pic>
      <p:pic>
        <p:nvPicPr>
          <p:cNvPr id="30" name="сапожо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6" cstate="print"/>
          <a:stretch>
            <a:fillRect/>
          </a:stretch>
        </p:blipFill>
        <p:spPr>
          <a:xfrm>
            <a:off x="5508104" y="3429000"/>
            <a:ext cx="304800" cy="304800"/>
          </a:xfrm>
          <a:prstGeom prst="rect">
            <a:avLst/>
          </a:prstGeom>
        </p:spPr>
      </p:pic>
      <p:pic>
        <p:nvPicPr>
          <p:cNvPr id="31" name="утюжо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7" cstate="print"/>
          <a:stretch>
            <a:fillRect/>
          </a:stretch>
        </p:blipFill>
        <p:spPr>
          <a:xfrm>
            <a:off x="8388424" y="3284984"/>
            <a:ext cx="304800" cy="304800"/>
          </a:xfrm>
          <a:prstGeom prst="rect">
            <a:avLst/>
          </a:prstGeom>
        </p:spPr>
      </p:pic>
      <p:pic>
        <p:nvPicPr>
          <p:cNvPr id="32" name="фложо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8" cstate="print"/>
          <a:stretch>
            <a:fillRect/>
          </a:stretch>
        </p:blipFill>
        <p:spPr>
          <a:xfrm>
            <a:off x="1547664" y="5445224"/>
            <a:ext cx="304800" cy="304800"/>
          </a:xfrm>
          <a:prstGeom prst="rect">
            <a:avLst/>
          </a:prstGeom>
        </p:spPr>
      </p:pic>
      <p:pic>
        <p:nvPicPr>
          <p:cNvPr id="34" name="стожо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29" cstate="print"/>
          <a:stretch>
            <a:fillRect/>
          </a:stretch>
        </p:blipFill>
        <p:spPr>
          <a:xfrm>
            <a:off x="3923928" y="5445224"/>
            <a:ext cx="304800" cy="304800"/>
          </a:xfrm>
          <a:prstGeom prst="rect">
            <a:avLst/>
          </a:prstGeom>
        </p:spPr>
      </p:pic>
      <p:pic>
        <p:nvPicPr>
          <p:cNvPr id="35" name="ножик">
            <a:hlinkClick r:id="" action="ppaction://media"/>
          </p:cNvPr>
          <p:cNvPicPr>
            <a:picLocks noRot="1" noChangeAspect="1"/>
          </p:cNvPicPr>
          <p:nvPr>
            <a:wavAudioFile r:embed="rId9" name="Записанный звук"/>
          </p:nvPr>
        </p:nvPicPr>
        <p:blipFill>
          <a:blip r:embed="rId30" cstate="print"/>
          <a:stretch>
            <a:fillRect/>
          </a:stretch>
        </p:blipFill>
        <p:spPr>
          <a:xfrm>
            <a:off x="6084168" y="5373216"/>
            <a:ext cx="304800" cy="304800"/>
          </a:xfrm>
          <a:prstGeom prst="rect">
            <a:avLst/>
          </a:prstGeom>
        </p:spPr>
      </p:pic>
      <p:pic>
        <p:nvPicPr>
          <p:cNvPr id="36" name="пиджачок">
            <a:hlinkClick r:id="" action="ppaction://media"/>
          </p:cNvPr>
          <p:cNvPicPr>
            <a:picLocks noRot="1" noChangeAspect="1"/>
          </p:cNvPicPr>
          <p:nvPr>
            <a:wavAudioFile r:embed="rId10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8532440" y="5661248"/>
            <a:ext cx="304800" cy="304800"/>
          </a:xfrm>
          <a:prstGeom prst="rect">
            <a:avLst/>
          </a:prstGeom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9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9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1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8" dur="1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3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audio>
              <p:cMediaNode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288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26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3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5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5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09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audio>
              <p:cMediaNode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4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/>
          <p:cNvSpPr/>
          <p:nvPr/>
        </p:nvSpPr>
        <p:spPr>
          <a:xfrm>
            <a:off x="755576" y="573325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Не живут ужи, где живут ежи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6920" y="404664"/>
            <a:ext cx="494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Проговари скороговорки </a:t>
            </a:r>
            <a:r>
              <a:rPr lang="ru-RU" dirty="0" smtClean="0">
                <a:solidFill>
                  <a:srgbClr val="002060"/>
                </a:solidFill>
              </a:rPr>
              <a:t>(нажми и прослушай)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1"/>
          <p:cNvSpPr txBox="1"/>
          <p:nvPr/>
        </p:nvSpPr>
        <p:spPr>
          <a:xfrm>
            <a:off x="1043608" y="1556792"/>
            <a:ext cx="31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 ежа – ежата, у ужа – ужата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2"/>
          <p:cNvSpPr txBox="1"/>
          <p:nvPr/>
        </p:nvSpPr>
        <p:spPr>
          <a:xfrm>
            <a:off x="827584" y="3645024"/>
            <a:ext cx="25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Даже ужу ужин нужен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6" name="11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304800" cy="304800"/>
          </a:xfrm>
          <a:prstGeom prst="rect">
            <a:avLst/>
          </a:prstGeom>
        </p:spPr>
      </p:pic>
      <p:pic>
        <p:nvPicPr>
          <p:cNvPr id="7" name="22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283968" y="3645024"/>
            <a:ext cx="304800" cy="304800"/>
          </a:xfrm>
          <a:prstGeom prst="rect">
            <a:avLst/>
          </a:prstGeom>
        </p:spPr>
      </p:pic>
      <p:pic>
        <p:nvPicPr>
          <p:cNvPr id="8" name="33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99992" y="5805264"/>
            <a:ext cx="304800" cy="304800"/>
          </a:xfrm>
          <a:prstGeom prst="rect">
            <a:avLst/>
          </a:prstGeom>
        </p:spPr>
      </p:pic>
      <p:pic>
        <p:nvPicPr>
          <p:cNvPr id="1025" name="Picture 1" descr="C:\Users\Contra\Pictures\67229971_1291042879_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996952"/>
            <a:ext cx="1324752" cy="1621940"/>
          </a:xfrm>
          <a:prstGeom prst="rect">
            <a:avLst/>
          </a:prstGeom>
          <a:noFill/>
        </p:spPr>
      </p:pic>
      <p:pic>
        <p:nvPicPr>
          <p:cNvPr id="1026" name="Picture 2" descr="C:\Users\Contra\Pictures\1393_36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9942" y="4941168"/>
            <a:ext cx="1213456" cy="1628800"/>
          </a:xfrm>
          <a:prstGeom prst="rect">
            <a:avLst/>
          </a:prstGeom>
          <a:noFill/>
        </p:spPr>
      </p:pic>
      <p:pic>
        <p:nvPicPr>
          <p:cNvPr id="1030" name="Picture 6" descr="но попытка - не пытка&quot;.🤣 Повторить 4 раза перед выходом в люди публичным  выступлением, экскурсией, синхронным.. | ВКонтакте"/>
          <p:cNvPicPr>
            <a:picLocks noChangeAspect="1" noChangeArrowheads="1"/>
          </p:cNvPicPr>
          <p:nvPr/>
        </p:nvPicPr>
        <p:blipFill>
          <a:blip r:embed="rId10" cstate="print"/>
          <a:srcRect t="32774"/>
          <a:stretch>
            <a:fillRect/>
          </a:stretch>
        </p:blipFill>
        <p:spPr bwMode="auto">
          <a:xfrm>
            <a:off x="5292080" y="1268760"/>
            <a:ext cx="2948337" cy="1135411"/>
          </a:xfrm>
          <a:prstGeom prst="rect">
            <a:avLst/>
          </a:prstGeom>
          <a:noFill/>
        </p:spPr>
      </p:pic>
      <p:pic>
        <p:nvPicPr>
          <p:cNvPr id="1031" name="Picture 7" descr="C:\Users\Contra\Pictures\1620485889_44-p-nora-yezha-foto-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229200"/>
            <a:ext cx="1439652" cy="959768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556792"/>
            <a:ext cx="289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Молодец!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274913" cy="241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130</Words>
  <Application>Microsoft Office PowerPoint</Application>
  <PresentationFormat>Экран (4:3)</PresentationFormat>
  <Paragraphs>25</Paragraphs>
  <Slides>8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26</cp:revision>
  <dcterms:created xsi:type="dcterms:W3CDTF">2022-10-22T05:50:50Z</dcterms:created>
  <dcterms:modified xsi:type="dcterms:W3CDTF">2022-11-10T06:07:56Z</dcterms:modified>
</cp:coreProperties>
</file>