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20" r:id="rId29"/>
    <p:sldId id="323" r:id="rId30"/>
    <p:sldId id="286" r:id="rId31"/>
    <p:sldId id="287" r:id="rId32"/>
    <p:sldId id="285" r:id="rId33"/>
    <p:sldId id="289" r:id="rId34"/>
    <p:sldId id="284" r:id="rId35"/>
    <p:sldId id="290" r:id="rId36"/>
    <p:sldId id="291" r:id="rId37"/>
    <p:sldId id="292" r:id="rId38"/>
    <p:sldId id="321" r:id="rId39"/>
    <p:sldId id="293" r:id="rId40"/>
    <p:sldId id="294" r:id="rId41"/>
    <p:sldId id="295" r:id="rId42"/>
    <p:sldId id="322" r:id="rId43"/>
    <p:sldId id="288" r:id="rId44"/>
    <p:sldId id="296" r:id="rId45"/>
    <p:sldId id="297" r:id="rId46"/>
    <p:sldId id="298" r:id="rId47"/>
    <p:sldId id="299" r:id="rId48"/>
    <p:sldId id="300" r:id="rId49"/>
    <p:sldId id="301" r:id="rId50"/>
    <p:sldId id="302" r:id="rId51"/>
    <p:sldId id="303" r:id="rId52"/>
    <p:sldId id="304" r:id="rId53"/>
    <p:sldId id="305" r:id="rId54"/>
    <p:sldId id="324" r:id="rId55"/>
    <p:sldId id="307" r:id="rId56"/>
    <p:sldId id="306" r:id="rId57"/>
    <p:sldId id="308" r:id="rId58"/>
    <p:sldId id="325" r:id="rId59"/>
    <p:sldId id="326" r:id="rId60"/>
    <p:sldId id="327" r:id="rId61"/>
    <p:sldId id="328" r:id="rId62"/>
    <p:sldId id="329" r:id="rId63"/>
    <p:sldId id="309" r:id="rId64"/>
    <p:sldId id="310" r:id="rId65"/>
    <p:sldId id="311" r:id="rId66"/>
    <p:sldId id="319"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21 июня</c:v>
                </c:pt>
              </c:strCache>
            </c:strRef>
          </c:tx>
          <c:invertIfNegative val="0"/>
          <c:cat>
            <c:strRef>
              <c:f>Лист1!$A$2:$A$4</c:f>
              <c:strCache>
                <c:ptCount val="3"/>
                <c:pt idx="0">
                  <c:v>Высокий</c:v>
                </c:pt>
                <c:pt idx="1">
                  <c:v>Средний</c:v>
                </c:pt>
                <c:pt idx="2">
                  <c:v>Низкий</c:v>
                </c:pt>
              </c:strCache>
            </c:strRef>
          </c:cat>
          <c:val>
            <c:numRef>
              <c:f>Лист1!$B$2:$B$4</c:f>
              <c:numCache>
                <c:formatCode>General</c:formatCode>
                <c:ptCount val="3"/>
                <c:pt idx="0">
                  <c:v>11</c:v>
                </c:pt>
                <c:pt idx="1">
                  <c:v>72</c:v>
                </c:pt>
                <c:pt idx="2">
                  <c:v>17</c:v>
                </c:pt>
              </c:numCache>
            </c:numRef>
          </c:val>
        </c:ser>
        <c:ser>
          <c:idx val="1"/>
          <c:order val="1"/>
          <c:tx>
            <c:strRef>
              <c:f>Лист1!$C$1</c:f>
              <c:strCache>
                <c:ptCount val="1"/>
                <c:pt idx="0">
                  <c:v>27 июня</c:v>
                </c:pt>
              </c:strCache>
            </c:strRef>
          </c:tx>
          <c:invertIfNegative val="0"/>
          <c:cat>
            <c:strRef>
              <c:f>Лист1!$A$2:$A$4</c:f>
              <c:strCache>
                <c:ptCount val="3"/>
                <c:pt idx="0">
                  <c:v>Высокий</c:v>
                </c:pt>
                <c:pt idx="1">
                  <c:v>Средний</c:v>
                </c:pt>
                <c:pt idx="2">
                  <c:v>Низкий</c:v>
                </c:pt>
              </c:strCache>
            </c:strRef>
          </c:cat>
          <c:val>
            <c:numRef>
              <c:f>Лист1!$C$2:$C$4</c:f>
              <c:numCache>
                <c:formatCode>General</c:formatCode>
                <c:ptCount val="3"/>
                <c:pt idx="0">
                  <c:v>56</c:v>
                </c:pt>
                <c:pt idx="1">
                  <c:v>44</c:v>
                </c:pt>
                <c:pt idx="2">
                  <c:v>0</c:v>
                </c:pt>
              </c:numCache>
            </c:numRef>
          </c:val>
        </c:ser>
        <c:dLbls>
          <c:showLegendKey val="0"/>
          <c:showVal val="0"/>
          <c:showCatName val="0"/>
          <c:showSerName val="0"/>
          <c:showPercent val="0"/>
          <c:showBubbleSize val="0"/>
        </c:dLbls>
        <c:gapWidth val="150"/>
        <c:shape val="cylinder"/>
        <c:axId val="138516736"/>
        <c:axId val="138518528"/>
        <c:axId val="0"/>
      </c:bar3DChart>
      <c:catAx>
        <c:axId val="138516736"/>
        <c:scaling>
          <c:orientation val="minMax"/>
        </c:scaling>
        <c:delete val="0"/>
        <c:axPos val="b"/>
        <c:numFmt formatCode="General" sourceLinked="1"/>
        <c:majorTickMark val="none"/>
        <c:minorTickMark val="none"/>
        <c:tickLblPos val="nextTo"/>
        <c:crossAx val="138518528"/>
        <c:crosses val="autoZero"/>
        <c:auto val="1"/>
        <c:lblAlgn val="ctr"/>
        <c:lblOffset val="100"/>
        <c:noMultiLvlLbl val="0"/>
      </c:catAx>
      <c:valAx>
        <c:axId val="138518528"/>
        <c:scaling>
          <c:orientation val="minMax"/>
        </c:scaling>
        <c:delete val="0"/>
        <c:axPos val="l"/>
        <c:majorGridlines>
          <c:spPr>
            <a:ln>
              <a:solidFill>
                <a:schemeClr val="accent1"/>
              </a:solidFill>
            </a:ln>
          </c:spPr>
        </c:majorGridlines>
        <c:numFmt formatCode="General" sourceLinked="1"/>
        <c:majorTickMark val="none"/>
        <c:minorTickMark val="none"/>
        <c:tickLblPos val="nextTo"/>
        <c:crossAx val="13851673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3.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2.jpeg"/><Relationship Id="rId7" Type="http://schemas.microsoft.com/office/2007/relationships/hdphoto" Target="../media/hdphoto3.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4.jpeg"/><Relationship Id="rId5" Type="http://schemas.microsoft.com/office/2007/relationships/hdphoto" Target="../media/hdphoto2.wdp"/><Relationship Id="rId4" Type="http://schemas.openxmlformats.org/officeDocument/2006/relationships/image" Target="../media/image73.jpe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80.jpeg"/></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6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98.jpeg"/></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41" y="677108"/>
            <a:ext cx="9144000" cy="5488196"/>
          </a:xfrm>
          <a:prstGeom prst="rect">
            <a:avLst/>
          </a:prstGeom>
          <a:ln>
            <a:noFill/>
          </a:ln>
          <a:effectLst>
            <a:softEdge rad="112500"/>
          </a:effectLst>
        </p:spPr>
      </p:pic>
      <p:sp>
        <p:nvSpPr>
          <p:cNvPr id="3" name="TextBox 2"/>
          <p:cNvSpPr txBox="1"/>
          <p:nvPr/>
        </p:nvSpPr>
        <p:spPr>
          <a:xfrm>
            <a:off x="2216037" y="-99392"/>
            <a:ext cx="4735592" cy="461665"/>
          </a:xfrm>
          <a:prstGeom prst="rect">
            <a:avLst/>
          </a:prstGeom>
          <a:noFill/>
        </p:spPr>
        <p:txBody>
          <a:bodyPr wrap="none" rtlCol="0">
            <a:spAutoFit/>
          </a:bodyPr>
          <a:lstStyle/>
          <a:p>
            <a:r>
              <a:rPr lang="ru-RU" sz="2400" b="1" dirty="0" smtClean="0">
                <a:solidFill>
                  <a:srgbClr val="FF0000"/>
                </a:solidFill>
                <a:latin typeface="Gabriola" panose="04040605051002020D02" pitchFamily="82" charset="0"/>
              </a:rPr>
              <a:t>МАДОУ «Детский сад №25», г. Верхний Тагил</a:t>
            </a:r>
            <a:endParaRPr lang="ru-RU" sz="2400" b="1" dirty="0">
              <a:solidFill>
                <a:srgbClr val="FF0000"/>
              </a:solidFill>
              <a:latin typeface="Gabriola" panose="04040605051002020D02" pitchFamily="82" charset="0"/>
            </a:endParaRPr>
          </a:p>
        </p:txBody>
      </p:sp>
      <p:sp>
        <p:nvSpPr>
          <p:cNvPr id="4" name="Прямоугольник 3"/>
          <p:cNvSpPr/>
          <p:nvPr/>
        </p:nvSpPr>
        <p:spPr>
          <a:xfrm>
            <a:off x="135109" y="261610"/>
            <a:ext cx="8928992" cy="830997"/>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Проект </a:t>
            </a:r>
          </a:p>
          <a:p>
            <a:pPr algn="ctr"/>
            <a:r>
              <a:rPr lang="ru-RU" sz="2400" b="1" dirty="0" smtClean="0">
                <a:solidFill>
                  <a:srgbClr val="7030A0"/>
                </a:solidFill>
                <a:latin typeface="Times New Roman" panose="02020603050405020304" pitchFamily="18" charset="0"/>
                <a:cs typeface="Times New Roman" panose="02020603050405020304" pitchFamily="18" charset="0"/>
              </a:rPr>
              <a:t> </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1519644"/>
            <a:ext cx="2915816" cy="400110"/>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07704" y="6418732"/>
            <a:ext cx="7020272" cy="400110"/>
          </a:xfrm>
          <a:prstGeom prst="rect">
            <a:avLst/>
          </a:prstGeom>
        </p:spPr>
        <p:txBody>
          <a:bodyPr wrap="square">
            <a:spAutoFit/>
          </a:bodyPr>
          <a:lstStyle/>
          <a:p>
            <a:r>
              <a:rPr lang="ru-RU" sz="2000" b="1" dirty="0">
                <a:solidFill>
                  <a:srgbClr val="FF0000"/>
                </a:solidFill>
                <a:latin typeface="Gabriola" panose="04040605051002020D02" pitchFamily="82" charset="0"/>
              </a:rPr>
              <a:t>Подготовила</a:t>
            </a:r>
            <a:r>
              <a:rPr lang="ru-RU" sz="2000" dirty="0">
                <a:solidFill>
                  <a:srgbClr val="FF0000"/>
                </a:solidFill>
                <a:latin typeface="Gabriola" panose="04040605051002020D02" pitchFamily="82" charset="0"/>
              </a:rPr>
              <a:t> </a:t>
            </a:r>
            <a:r>
              <a:rPr lang="ru-RU" sz="2000" b="1" i="1" dirty="0">
                <a:solidFill>
                  <a:srgbClr val="FF0000"/>
                </a:solidFill>
                <a:latin typeface="Gabriola" panose="04040605051002020D02" pitchFamily="82" charset="0"/>
              </a:rPr>
              <a:t>: </a:t>
            </a:r>
            <a:r>
              <a:rPr lang="ru-RU" sz="2000" b="1" i="1" dirty="0" smtClean="0">
                <a:solidFill>
                  <a:srgbClr val="FF0000"/>
                </a:solidFill>
                <a:latin typeface="Gabriola" panose="04040605051002020D02" pitchFamily="82" charset="0"/>
              </a:rPr>
              <a:t>воспитатель Злобина Валерия Алексеевна</a:t>
            </a:r>
            <a:endParaRPr lang="ru-RU" sz="2000" dirty="0">
              <a:solidFill>
                <a:srgbClr val="FF0000"/>
              </a:solidFill>
              <a:latin typeface="Gabriola" panose="04040605051002020D02" pitchFamily="82" charset="0"/>
            </a:endParaRPr>
          </a:p>
        </p:txBody>
      </p:sp>
    </p:spTree>
    <p:extLst>
      <p:ext uri="{BB962C8B-B14F-4D97-AF65-F5344CB8AC3E}">
        <p14:creationId xmlns:p14="http://schemas.microsoft.com/office/powerpoint/2010/main" val="8944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524570" y="116630"/>
            <a:ext cx="2670924" cy="646331"/>
          </a:xfrm>
          <a:prstGeom prst="rect">
            <a:avLst/>
          </a:prstGeom>
        </p:spPr>
        <p:txBody>
          <a:bodyPr wrap="none">
            <a:spAutoFit/>
          </a:bodyPr>
          <a:lstStyle/>
          <a:p>
            <a:r>
              <a:rPr lang="ru-RU" sz="3600" b="1" dirty="0">
                <a:solidFill>
                  <a:srgbClr val="FF0000"/>
                </a:solidFill>
                <a:latin typeface="Gabriola" panose="04040605051002020D02" pitchFamily="82" charset="0"/>
              </a:rPr>
              <a:t>Этапы проекта:</a:t>
            </a:r>
          </a:p>
        </p:txBody>
      </p:sp>
      <p:sp>
        <p:nvSpPr>
          <p:cNvPr id="4" name="Прямоугольник 3"/>
          <p:cNvSpPr/>
          <p:nvPr/>
        </p:nvSpPr>
        <p:spPr>
          <a:xfrm>
            <a:off x="1259632" y="1074509"/>
            <a:ext cx="7200800" cy="4708981"/>
          </a:xfrm>
          <a:prstGeom prst="rect">
            <a:avLst/>
          </a:prstGeom>
        </p:spPr>
        <p:txBody>
          <a:bodyPr wrap="square">
            <a:spAutoFit/>
          </a:bodyPr>
          <a:lstStyle/>
          <a:p>
            <a:pPr algn="ctr"/>
            <a:r>
              <a:rPr lang="ru-RU" sz="2000" b="1" dirty="0">
                <a:solidFill>
                  <a:srgbClr val="7030A0"/>
                </a:solidFill>
                <a:latin typeface="Times New Roman" panose="02020603050405020304" pitchFamily="18" charset="0"/>
                <a:cs typeface="Times New Roman" panose="02020603050405020304" pitchFamily="18" charset="0"/>
              </a:rPr>
              <a:t>1. Подготовительный:</a:t>
            </a:r>
          </a:p>
          <a:p>
            <a:pPr algn="ctr"/>
            <a:r>
              <a:rPr lang="ru-RU" sz="2000" b="1" dirty="0">
                <a:latin typeface="Times New Roman" panose="02020603050405020304" pitchFamily="18" charset="0"/>
                <a:cs typeface="Times New Roman" panose="02020603050405020304" pitchFamily="18" charset="0"/>
              </a:rPr>
              <a:t>а) изучение проблемы;</a:t>
            </a:r>
            <a:endParaRPr lang="ru-RU" sz="2000"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б) создание условий;</a:t>
            </a:r>
            <a:endParaRPr lang="ru-RU" sz="2000"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в) формирование первичных </a:t>
            </a:r>
            <a:r>
              <a:rPr lang="ru-RU" sz="2000" b="1" dirty="0" smtClean="0">
                <a:latin typeface="Times New Roman" panose="02020603050405020304" pitchFamily="18" charset="0"/>
                <a:cs typeface="Times New Roman" panose="02020603050405020304" pitchFamily="18" charset="0"/>
              </a:rPr>
              <a:t>представлений</a:t>
            </a:r>
            <a:endParaRPr lang="ru-RU" sz="2000" dirty="0">
              <a:latin typeface="Times New Roman" panose="02020603050405020304" pitchFamily="18" charset="0"/>
              <a:cs typeface="Times New Roman" panose="02020603050405020304" pitchFamily="18" charset="0"/>
            </a:endParaRPr>
          </a:p>
          <a:p>
            <a:pPr algn="ctr"/>
            <a:r>
              <a:rPr lang="ru-RU" sz="2000" b="1" dirty="0">
                <a:solidFill>
                  <a:srgbClr val="7030A0"/>
                </a:solidFill>
                <a:latin typeface="Times New Roman" panose="02020603050405020304" pitchFamily="18" charset="0"/>
                <a:cs typeface="Times New Roman" panose="02020603050405020304" pitchFamily="18" charset="0"/>
              </a:rPr>
              <a:t>2. Промежуточный:</a:t>
            </a:r>
          </a:p>
          <a:p>
            <a:pPr algn="ctr"/>
            <a:r>
              <a:rPr lang="ru-RU" sz="2000" b="1" dirty="0">
                <a:latin typeface="Times New Roman" panose="02020603050405020304" pitchFamily="18" charset="0"/>
                <a:cs typeface="Times New Roman" panose="02020603050405020304" pitchFamily="18" charset="0"/>
              </a:rPr>
              <a:t>а) различные виды деятельности детей под активным руководством воспитателя;</a:t>
            </a:r>
            <a:endParaRPr lang="ru-RU" sz="2000"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б) различные виды деятельности под пассивным руководством (наблюдение, помощь)</a:t>
            </a:r>
            <a:endParaRPr lang="ru-RU" sz="2000" dirty="0">
              <a:latin typeface="Times New Roman" panose="02020603050405020304" pitchFamily="18" charset="0"/>
              <a:cs typeface="Times New Roman" panose="02020603050405020304" pitchFamily="18" charset="0"/>
            </a:endParaRPr>
          </a:p>
          <a:p>
            <a:pPr algn="ctr"/>
            <a:r>
              <a:rPr lang="ru-RU" sz="2000" b="1" dirty="0">
                <a:solidFill>
                  <a:srgbClr val="7030A0"/>
                </a:solidFill>
                <a:latin typeface="Times New Roman" panose="02020603050405020304" pitchFamily="18" charset="0"/>
                <a:cs typeface="Times New Roman" panose="02020603050405020304" pitchFamily="18" charset="0"/>
              </a:rPr>
              <a:t>3. Итоговый:</a:t>
            </a:r>
          </a:p>
          <a:p>
            <a:pPr algn="ctr"/>
            <a:r>
              <a:rPr lang="ru-RU" sz="2000" b="1" dirty="0">
                <a:solidFill>
                  <a:srgbClr val="7030A0"/>
                </a:solidFill>
                <a:latin typeface="Times New Roman" panose="02020603050405020304" pitchFamily="18" charset="0"/>
                <a:cs typeface="Times New Roman" panose="02020603050405020304" pitchFamily="18" charset="0"/>
              </a:rPr>
              <a:t>Самостоятельная деятельность детей:</a:t>
            </a:r>
          </a:p>
          <a:p>
            <a:pPr algn="ctr"/>
            <a:r>
              <a:rPr lang="ru-RU" sz="2000" b="1" dirty="0">
                <a:latin typeface="Times New Roman" panose="02020603050405020304" pitchFamily="18" charset="0"/>
                <a:cs typeface="Times New Roman" panose="02020603050405020304" pitchFamily="18" charset="0"/>
              </a:rPr>
              <a:t>а) умение выбрать;</a:t>
            </a:r>
            <a:endParaRPr lang="ru-RU" sz="2000"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б) умение ставить цель и выбирать пути её достижения;</a:t>
            </a:r>
            <a:endParaRPr lang="ru-RU" sz="2000"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в) умение контролировать свои действия;</a:t>
            </a:r>
            <a:endParaRPr lang="ru-RU" sz="2000" dirty="0">
              <a:latin typeface="Times New Roman" panose="02020603050405020304" pitchFamily="18" charset="0"/>
              <a:cs typeface="Times New Roman" panose="02020603050405020304" pitchFamily="18" charset="0"/>
            </a:endParaRPr>
          </a:p>
          <a:p>
            <a:pPr algn="ctr"/>
            <a:r>
              <a:rPr lang="ru-RU" sz="2000" b="1" dirty="0">
                <a:latin typeface="Times New Roman" panose="02020603050405020304" pitchFamily="18" charset="0"/>
                <a:cs typeface="Times New Roman" panose="02020603050405020304" pitchFamily="18" charset="0"/>
              </a:rPr>
              <a:t>г) умение оценивать конечный </a:t>
            </a:r>
            <a:r>
              <a:rPr lang="ru-RU" sz="2000" b="1" dirty="0" smtClean="0">
                <a:latin typeface="Times New Roman" panose="02020603050405020304" pitchFamily="18" charset="0"/>
                <a:cs typeface="Times New Roman" panose="02020603050405020304" pitchFamily="18" charset="0"/>
              </a:rPr>
              <a:t>результат</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23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915816" y="188639"/>
            <a:ext cx="3576620" cy="646331"/>
          </a:xfrm>
          <a:prstGeom prst="rect">
            <a:avLst/>
          </a:prstGeom>
        </p:spPr>
        <p:txBody>
          <a:bodyPr wrap="none">
            <a:spAutoFit/>
          </a:bodyPr>
          <a:lstStyle/>
          <a:p>
            <a:r>
              <a:rPr lang="ru-RU" sz="3600" b="1" dirty="0">
                <a:solidFill>
                  <a:srgbClr val="FF0000"/>
                </a:solidFill>
                <a:latin typeface="Gabriola" panose="04040605051002020D02" pitchFamily="82" charset="0"/>
              </a:rPr>
              <a:t>Подготовка к проекту:</a:t>
            </a:r>
          </a:p>
        </p:txBody>
      </p:sp>
      <p:sp>
        <p:nvSpPr>
          <p:cNvPr id="4" name="Прямоугольник 3"/>
          <p:cNvSpPr/>
          <p:nvPr/>
        </p:nvSpPr>
        <p:spPr>
          <a:xfrm>
            <a:off x="1259632" y="1052736"/>
            <a:ext cx="6984776" cy="4431983"/>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Подготовительный </a:t>
            </a:r>
            <a:r>
              <a:rPr lang="ru-RU" sz="2400" b="1" dirty="0" smtClean="0">
                <a:solidFill>
                  <a:srgbClr val="7030A0"/>
                </a:solidFill>
                <a:latin typeface="Times New Roman" panose="02020603050405020304" pitchFamily="18" charset="0"/>
                <a:cs typeface="Times New Roman" panose="02020603050405020304" pitchFamily="18" charset="0"/>
              </a:rPr>
              <a:t>этап</a:t>
            </a:r>
          </a:p>
          <a:p>
            <a:pPr algn="ctr"/>
            <a:endParaRPr lang="ru-RU" sz="2400" dirty="0">
              <a:solidFill>
                <a:srgbClr val="7030A0"/>
              </a:solidFill>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1. Подобрать </a:t>
            </a:r>
            <a:r>
              <a:rPr lang="ru-RU" b="1" dirty="0">
                <a:latin typeface="Times New Roman" panose="02020603050405020304" pitchFamily="18" charset="0"/>
                <a:cs typeface="Times New Roman" panose="02020603050405020304" pitchFamily="18" charset="0"/>
              </a:rPr>
              <a:t>методическую литературу по теме:</a:t>
            </a: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«Развитие самостоятельности и инициативы детей в дошкольном возрасте».</a:t>
            </a: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2. Создание условий для самостоятельной и творческой деятельности детей в рамках проекта:</a:t>
            </a:r>
            <a:endParaRPr lang="ru-RU" dirty="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*Организация </a:t>
            </a:r>
            <a:r>
              <a:rPr lang="ru-RU" b="1" dirty="0">
                <a:latin typeface="Times New Roman" panose="02020603050405020304" pitchFamily="18" charset="0"/>
                <a:cs typeface="Times New Roman" panose="02020603050405020304" pitchFamily="18" charset="0"/>
              </a:rPr>
              <a:t>уголка детского творчества.</a:t>
            </a:r>
            <a:endParaRPr lang="ru-RU" dirty="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*Уголка </a:t>
            </a:r>
            <a:r>
              <a:rPr lang="ru-RU" b="1" dirty="0">
                <a:latin typeface="Times New Roman" panose="02020603050405020304" pitchFamily="18" charset="0"/>
                <a:cs typeface="Times New Roman" panose="02020603050405020304" pitchFamily="18" charset="0"/>
              </a:rPr>
              <a:t>театрализованной деятельности.</a:t>
            </a:r>
            <a:endParaRPr lang="ru-RU" dirty="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*Уголка </a:t>
            </a:r>
            <a:r>
              <a:rPr lang="ru-RU" b="1" dirty="0">
                <a:latin typeface="Times New Roman" panose="02020603050405020304" pitchFamily="18" charset="0"/>
                <a:cs typeface="Times New Roman" panose="02020603050405020304" pitchFamily="18" charset="0"/>
              </a:rPr>
              <a:t>чтения.</a:t>
            </a: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3. Подобрать художественную литературу по теме.</a:t>
            </a: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4. Подобрать материал для игровой деятельности.</a:t>
            </a: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5. Подобрать материал для творческой и продуктивной деятельности.</a:t>
            </a: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6. Составить перспективный план.</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23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526407" y="3244334"/>
            <a:ext cx="4091185" cy="369332"/>
          </a:xfrm>
          <a:prstGeom prst="rect">
            <a:avLst/>
          </a:prstGeom>
        </p:spPr>
        <p:txBody>
          <a:bodyPr wrap="none">
            <a:spAutoFit/>
          </a:bodyPr>
          <a:lstStyle/>
          <a:p>
            <a:r>
              <a:rPr lang="ru-RU" dirty="0"/>
              <a:t>Уголок театрализованной деятельности</a:t>
            </a:r>
          </a:p>
        </p:txBody>
      </p:sp>
      <p:pic>
        <p:nvPicPr>
          <p:cNvPr id="1026" name="Picture 2" descr="G:\моя работа ЛЕРА\новый отчетный период 17-22\Новые проекты\проект сказки2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624" y="260648"/>
            <a:ext cx="3032000" cy="227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моя работа ЛЕРА\новый отчетный период 17-22\Новые проекты\проект сказки20\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632" y="2636912"/>
            <a:ext cx="2887984" cy="2165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моя работа ЛЕРА\новый отчетный период 17-22\Новые проекты\проект сказки20\2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976375" flipH="1" flipV="1">
            <a:off x="4767923" y="3333035"/>
            <a:ext cx="3161033" cy="23707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моя работа ЛЕРА\новый отчетный период 17-22\Новые проекты\проект сказки20\SAM_344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71530" y="98646"/>
            <a:ext cx="4468211" cy="33511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моя работа ЛЕРА\новый отчетный период 17-22\Новые проекты\проект сказки20\SAM_364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flipV="1">
            <a:off x="1358085" y="4941168"/>
            <a:ext cx="1966997" cy="147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3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907704" y="692695"/>
            <a:ext cx="5690982" cy="646331"/>
          </a:xfrm>
          <a:prstGeom prst="rect">
            <a:avLst/>
          </a:prstGeom>
        </p:spPr>
        <p:txBody>
          <a:bodyPr wrap="none">
            <a:spAutoFit/>
          </a:bodyPr>
          <a:lstStyle/>
          <a:p>
            <a:r>
              <a:rPr lang="ru-RU" sz="3600" b="1" dirty="0">
                <a:solidFill>
                  <a:srgbClr val="FF0000"/>
                </a:solidFill>
                <a:latin typeface="Gabriola" panose="04040605051002020D02" pitchFamily="82" charset="0"/>
              </a:rPr>
              <a:t>Уголок продуктивной деятельности</a:t>
            </a: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26" y="1484784"/>
            <a:ext cx="5791147" cy="4343360"/>
          </a:xfrm>
          <a:prstGeom prst="rect">
            <a:avLst/>
          </a:prstGeom>
        </p:spPr>
      </p:pic>
    </p:spTree>
    <p:extLst>
      <p:ext uri="{BB962C8B-B14F-4D97-AF65-F5344CB8AC3E}">
        <p14:creationId xmlns:p14="http://schemas.microsoft.com/office/powerpoint/2010/main" val="52823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0" name="Picture 2" descr="G:\моя работа ЛЕРА\новый отчетный период 17-22\Новые проекты\проект сказки20\SAM_34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953770"/>
            <a:ext cx="6600613" cy="49504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15816" y="224934"/>
            <a:ext cx="5832648" cy="646331"/>
          </a:xfrm>
          <a:prstGeom prst="rect">
            <a:avLst/>
          </a:prstGeom>
        </p:spPr>
        <p:txBody>
          <a:bodyPr wrap="square">
            <a:spAutoFit/>
          </a:bodyPr>
          <a:lstStyle/>
          <a:p>
            <a:r>
              <a:rPr lang="ru-RU" sz="3600" b="1" dirty="0">
                <a:solidFill>
                  <a:srgbClr val="FF0000"/>
                </a:solidFill>
                <a:latin typeface="Gabriola" panose="04040605051002020D02" pitchFamily="82" charset="0"/>
              </a:rPr>
              <a:t>Уголок </a:t>
            </a:r>
            <a:r>
              <a:rPr lang="ru-RU" sz="3600" b="1" dirty="0" smtClean="0">
                <a:solidFill>
                  <a:srgbClr val="FF0000"/>
                </a:solidFill>
                <a:latin typeface="Gabriola" panose="04040605051002020D02" pitchFamily="82" charset="0"/>
              </a:rPr>
              <a:t>чтения</a:t>
            </a:r>
            <a:endParaRPr lang="ru-RU" sz="3600" b="1" dirty="0">
              <a:solidFill>
                <a:srgbClr val="FF0000"/>
              </a:solidFill>
              <a:latin typeface="Gabriola" panose="04040605051002020D02" pitchFamily="82" charset="0"/>
            </a:endParaRPr>
          </a:p>
        </p:txBody>
      </p:sp>
    </p:spTree>
    <p:extLst>
      <p:ext uri="{BB962C8B-B14F-4D97-AF65-F5344CB8AC3E}">
        <p14:creationId xmlns:p14="http://schemas.microsoft.com/office/powerpoint/2010/main" val="287939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979712" y="332656"/>
            <a:ext cx="5076056" cy="1015663"/>
          </a:xfrm>
          <a:prstGeom prst="rect">
            <a:avLst/>
          </a:prstGeom>
        </p:spPr>
        <p:txBody>
          <a:bodyPr wrap="square">
            <a:spAutoFit/>
          </a:bodyPr>
          <a:lstStyle/>
          <a:p>
            <a:pPr algn="ctr"/>
            <a:r>
              <a:rPr lang="ru-RU" sz="4000" b="1" dirty="0">
                <a:solidFill>
                  <a:srgbClr val="FF0000"/>
                </a:solidFill>
                <a:latin typeface="Gabriola" panose="04040605051002020D02" pitchFamily="82" charset="0"/>
              </a:rPr>
              <a:t>Уголок познания</a:t>
            </a:r>
            <a:r>
              <a:rPr lang="ru-RU" sz="2000" dirty="0"/>
              <a:t> </a:t>
            </a:r>
            <a:endParaRPr lang="ru-RU" sz="2000" dirty="0" smtClean="0"/>
          </a:p>
          <a:p>
            <a:pPr algn="ctr"/>
            <a:r>
              <a:rPr lang="ru-RU" sz="2000" dirty="0" smtClean="0"/>
              <a:t>Материалы </a:t>
            </a:r>
            <a:r>
              <a:rPr lang="ru-RU" sz="2000" dirty="0"/>
              <a:t>подбираются по возрасту детей</a:t>
            </a:r>
          </a:p>
        </p:txBody>
      </p:sp>
      <p:pic>
        <p:nvPicPr>
          <p:cNvPr id="4" name="Рисунок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57312" y="1624012"/>
            <a:ext cx="7190328" cy="4037236"/>
          </a:xfrm>
          <a:prstGeom prst="rect">
            <a:avLst/>
          </a:prstGeom>
        </p:spPr>
      </p:pic>
    </p:spTree>
    <p:extLst>
      <p:ext uri="{BB962C8B-B14F-4D97-AF65-F5344CB8AC3E}">
        <p14:creationId xmlns:p14="http://schemas.microsoft.com/office/powerpoint/2010/main" val="287939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619672" y="1124744"/>
            <a:ext cx="6048672" cy="3262432"/>
          </a:xfrm>
          <a:prstGeom prst="rect">
            <a:avLst/>
          </a:prstGeom>
        </p:spPr>
        <p:txBody>
          <a:bodyPr wrap="square">
            <a:spAutoFit/>
          </a:bodyPr>
          <a:lstStyle/>
          <a:p>
            <a:pPr algn="ctr"/>
            <a:r>
              <a:rPr lang="ru-RU" sz="2400" b="1" dirty="0" smtClean="0">
                <a:solidFill>
                  <a:srgbClr val="7030A0"/>
                </a:solidFill>
                <a:latin typeface="Times New Roman" panose="02020603050405020304" pitchFamily="18" charset="0"/>
                <a:cs typeface="Times New Roman" panose="02020603050405020304" pitchFamily="18" charset="0"/>
              </a:rPr>
              <a:t>Промежуточный </a:t>
            </a:r>
            <a:r>
              <a:rPr lang="ru-RU" sz="2400" b="1" dirty="0">
                <a:solidFill>
                  <a:srgbClr val="7030A0"/>
                </a:solidFill>
                <a:latin typeface="Times New Roman" panose="02020603050405020304" pitchFamily="18" charset="0"/>
                <a:cs typeface="Times New Roman" panose="02020603050405020304" pitchFamily="18" charset="0"/>
              </a:rPr>
              <a:t>этап</a:t>
            </a:r>
          </a:p>
          <a:p>
            <a:pPr algn="ctr"/>
            <a:endParaRPr lang="ru-RU"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Интеграция </a:t>
            </a:r>
            <a:r>
              <a:rPr lang="ru-RU" sz="2000" dirty="0">
                <a:latin typeface="Times New Roman" panose="02020603050405020304" pitchFamily="18" charset="0"/>
                <a:cs typeface="Times New Roman" panose="02020603050405020304" pitchFamily="18" charset="0"/>
              </a:rPr>
              <a:t>образовательных </a:t>
            </a:r>
            <a:r>
              <a:rPr lang="ru-RU" sz="2000" dirty="0" smtClean="0">
                <a:latin typeface="Times New Roman" panose="02020603050405020304" pitchFamily="18" charset="0"/>
                <a:cs typeface="Times New Roman" panose="02020603050405020304" pitchFamily="18" charset="0"/>
              </a:rPr>
              <a:t>областей</a:t>
            </a:r>
          </a:p>
          <a:p>
            <a:pPr algn="ctr"/>
            <a:endParaRPr lang="ru-RU" sz="24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*познавательное развитие</a:t>
            </a:r>
          </a:p>
          <a:p>
            <a:pPr algn="ctr"/>
            <a:r>
              <a:rPr lang="ru-RU" sz="2000" dirty="0" smtClean="0">
                <a:latin typeface="Times New Roman" panose="02020603050405020304" pitchFamily="18" charset="0"/>
                <a:cs typeface="Times New Roman" panose="02020603050405020304" pitchFamily="18" charset="0"/>
              </a:rPr>
              <a:t> *художественно-эстетическое развитие </a:t>
            </a:r>
          </a:p>
          <a:p>
            <a:pPr algn="ctr"/>
            <a:r>
              <a:rPr lang="ru-RU" sz="2000" dirty="0" smtClean="0">
                <a:latin typeface="Times New Roman" panose="02020603050405020304" pitchFamily="18" charset="0"/>
                <a:cs typeface="Times New Roman" panose="02020603050405020304" pitchFamily="18" charset="0"/>
              </a:rPr>
              <a:t>*физическое развитие</a:t>
            </a:r>
          </a:p>
          <a:p>
            <a:pPr algn="ctr"/>
            <a:r>
              <a:rPr lang="ru-RU" sz="2000" dirty="0" smtClean="0">
                <a:latin typeface="Times New Roman" panose="02020603050405020304" pitchFamily="18" charset="0"/>
                <a:cs typeface="Times New Roman" panose="02020603050405020304" pitchFamily="18" charset="0"/>
              </a:rPr>
              <a:t>*речевое развитие </a:t>
            </a:r>
          </a:p>
          <a:p>
            <a:pPr algn="ctr"/>
            <a:r>
              <a:rPr lang="ru-RU" sz="2000" dirty="0" smtClean="0">
                <a:latin typeface="Times New Roman" panose="02020603050405020304" pitchFamily="18" charset="0"/>
                <a:cs typeface="Times New Roman" panose="02020603050405020304" pitchFamily="18" charset="0"/>
              </a:rPr>
              <a:t>*социально-коммуникативное развитие</a:t>
            </a:r>
            <a:endParaRPr lang="ru-RU" sz="2000" dirty="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987824" y="153506"/>
            <a:ext cx="3528392" cy="646331"/>
          </a:xfrm>
          <a:prstGeom prst="rect">
            <a:avLst/>
          </a:prstGeom>
        </p:spPr>
        <p:txBody>
          <a:bodyPr wrap="square">
            <a:spAutoFit/>
          </a:bodyPr>
          <a:lstStyle/>
          <a:p>
            <a:r>
              <a:rPr lang="ru-RU" sz="3600" b="1" dirty="0">
                <a:solidFill>
                  <a:srgbClr val="FF0000"/>
                </a:solidFill>
                <a:latin typeface="Gabriola" panose="04040605051002020D02" pitchFamily="82" charset="0"/>
              </a:rPr>
              <a:t>Выполнение проекта: </a:t>
            </a:r>
          </a:p>
        </p:txBody>
      </p:sp>
    </p:spTree>
    <p:extLst>
      <p:ext uri="{BB962C8B-B14F-4D97-AF65-F5344CB8AC3E}">
        <p14:creationId xmlns:p14="http://schemas.microsoft.com/office/powerpoint/2010/main" val="287939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333587" y="260647"/>
            <a:ext cx="2750048" cy="461665"/>
          </a:xfrm>
          <a:prstGeom prst="rect">
            <a:avLst/>
          </a:prstGeom>
        </p:spPr>
        <p:txBody>
          <a:bodyPr wrap="non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 Речевое развитие </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59632" y="1028343"/>
            <a:ext cx="7128792" cy="4278094"/>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Младший дошкольный возраст:</a:t>
            </a:r>
          </a:p>
          <a:p>
            <a:pPr algn="ctr"/>
            <a:r>
              <a:rPr lang="ru-RU" sz="2000" dirty="0">
                <a:latin typeface="Times New Roman" panose="02020603050405020304" pitchFamily="18" charset="0"/>
                <a:cs typeface="Times New Roman" panose="02020603050405020304" pitchFamily="18" charset="0"/>
              </a:rPr>
              <a:t>Предоставить детям возможность выбора:</a:t>
            </a:r>
          </a:p>
          <a:p>
            <a:pPr algn="ctr"/>
            <a:r>
              <a:rPr lang="ru-RU" sz="2000" dirty="0">
                <a:latin typeface="Times New Roman" panose="02020603050405020304" pitchFamily="18" charset="0"/>
                <a:cs typeface="Times New Roman" panose="02020603050405020304" pitchFamily="18" charset="0"/>
              </a:rPr>
              <a:t>«О каком животном вы бы хотели сегодня узнать?»</a:t>
            </a:r>
          </a:p>
          <a:p>
            <a:pPr algn="ctr"/>
            <a:r>
              <a:rPr lang="ru-RU" sz="2000" dirty="0">
                <a:latin typeface="Times New Roman" panose="02020603050405020304" pitchFamily="18" charset="0"/>
                <a:cs typeface="Times New Roman" panose="02020603050405020304" pitchFamily="18" charset="0"/>
              </a:rPr>
              <a:t>Беседа о внешнем виде, образе жизни, питании, проживании, уходе за домашними животными (с помощью примера и вопросов воспитателя)</a:t>
            </a:r>
          </a:p>
          <a:p>
            <a:pPr algn="ctr"/>
            <a:r>
              <a:rPr lang="ru-RU" sz="2400" b="1" dirty="0">
                <a:solidFill>
                  <a:srgbClr val="7030A0"/>
                </a:solidFill>
                <a:latin typeface="Times New Roman" panose="02020603050405020304" pitchFamily="18" charset="0"/>
                <a:cs typeface="Times New Roman" panose="02020603050405020304" pitchFamily="18" charset="0"/>
              </a:rPr>
              <a:t>Средний дошкольный возраст:</a:t>
            </a:r>
          </a:p>
          <a:p>
            <a:pPr algn="ctr"/>
            <a:r>
              <a:rPr lang="ru-RU" sz="2000" dirty="0">
                <a:latin typeface="Times New Roman" panose="02020603050405020304" pitchFamily="18" charset="0"/>
                <a:cs typeface="Times New Roman" panose="02020603050405020304" pitchFamily="18" charset="0"/>
              </a:rPr>
              <a:t>• Составление описательных рассказов «Кто Я? » о животных. </a:t>
            </a: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(с </a:t>
            </a:r>
            <a:r>
              <a:rPr lang="ru-RU" sz="2000" dirty="0">
                <a:latin typeface="Times New Roman" panose="02020603050405020304" pitchFamily="18" charset="0"/>
                <a:cs typeface="Times New Roman" panose="02020603050405020304" pitchFamily="18" charset="0"/>
              </a:rPr>
              <a:t>наводящими вопросами воспитателя)</a:t>
            </a:r>
          </a:p>
          <a:p>
            <a:pPr algn="ctr"/>
            <a:r>
              <a:rPr lang="ru-RU" sz="2400" b="1" dirty="0">
                <a:solidFill>
                  <a:srgbClr val="7030A0"/>
                </a:solidFill>
                <a:latin typeface="Times New Roman" panose="02020603050405020304" pitchFamily="18" charset="0"/>
                <a:cs typeface="Times New Roman" panose="02020603050405020304" pitchFamily="18" charset="0"/>
              </a:rPr>
              <a:t>Старший дошкольный возраст:</a:t>
            </a:r>
          </a:p>
          <a:p>
            <a:pPr algn="ctr"/>
            <a:r>
              <a:rPr lang="ru-RU" sz="2000" dirty="0">
                <a:latin typeface="Times New Roman" panose="02020603050405020304" pitchFamily="18" charset="0"/>
                <a:cs typeface="Times New Roman" panose="02020603050405020304" pitchFamily="18" charset="0"/>
              </a:rPr>
              <a:t>• Составление рассказов из личного опыта. (самостоятельно). Составление рассказов, используя на выбор серии картинок или различные схемы.</a:t>
            </a:r>
          </a:p>
        </p:txBody>
      </p:sp>
    </p:spTree>
    <p:extLst>
      <p:ext uri="{BB962C8B-B14F-4D97-AF65-F5344CB8AC3E}">
        <p14:creationId xmlns:p14="http://schemas.microsoft.com/office/powerpoint/2010/main" val="287939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835210" y="3244334"/>
            <a:ext cx="3473580" cy="369332"/>
          </a:xfrm>
          <a:prstGeom prst="rect">
            <a:avLst/>
          </a:prstGeom>
        </p:spPr>
        <p:txBody>
          <a:bodyPr wrap="none">
            <a:spAutoFit/>
          </a:bodyPr>
          <a:lstStyle/>
          <a:p>
            <a:r>
              <a:rPr lang="ru-RU" dirty="0"/>
              <a:t>Составление рассказа по картине</a:t>
            </a:r>
          </a:p>
        </p:txBody>
      </p:sp>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7663" y="861450"/>
            <a:ext cx="6558097" cy="4765767"/>
          </a:xfrm>
          <a:prstGeom prst="rect">
            <a:avLst/>
          </a:prstGeom>
        </p:spPr>
      </p:pic>
    </p:spTree>
    <p:extLst>
      <p:ext uri="{BB962C8B-B14F-4D97-AF65-F5344CB8AC3E}">
        <p14:creationId xmlns:p14="http://schemas.microsoft.com/office/powerpoint/2010/main" val="287939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870893" y="260647"/>
            <a:ext cx="3463128" cy="461665"/>
          </a:xfrm>
          <a:prstGeom prst="rect">
            <a:avLst/>
          </a:prstGeom>
        </p:spPr>
        <p:txBody>
          <a:bodyPr wrap="non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  Игровая деятельность</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59632" y="836712"/>
            <a:ext cx="7272808" cy="5139869"/>
          </a:xfrm>
          <a:prstGeom prst="rect">
            <a:avLst/>
          </a:prstGeom>
        </p:spPr>
        <p:txBody>
          <a:bodyPr wrap="square">
            <a:spAutoFit/>
          </a:bodyPr>
          <a:lstStyle/>
          <a:p>
            <a:pPr algn="ctr"/>
            <a:r>
              <a:rPr lang="ru-RU" sz="2000" i="1" dirty="0">
                <a:latin typeface="Times New Roman" panose="02020603050405020304" pitchFamily="18" charset="0"/>
                <a:cs typeface="Times New Roman" panose="02020603050405020304" pitchFamily="18" charset="0"/>
              </a:rPr>
              <a:t>Дидактические игры, проводятся под руководством воспитателя</a:t>
            </a:r>
            <a:endParaRPr lang="ru-RU" sz="2000"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 Младший </a:t>
            </a:r>
            <a:r>
              <a:rPr lang="ru-RU" sz="2400" b="1" dirty="0">
                <a:solidFill>
                  <a:srgbClr val="7030A0"/>
                </a:solidFill>
                <a:latin typeface="Times New Roman" panose="02020603050405020304" pitchFamily="18" charset="0"/>
                <a:cs typeface="Times New Roman" panose="02020603050405020304" pitchFamily="18" charset="0"/>
              </a:rPr>
              <a:t>возраст:</a:t>
            </a:r>
          </a:p>
          <a:p>
            <a:pPr algn="ctr"/>
            <a:r>
              <a:rPr lang="ru-RU" dirty="0">
                <a:latin typeface="Times New Roman" panose="02020603050405020304" pitchFamily="18" charset="0"/>
                <a:cs typeface="Times New Roman" panose="02020603050405020304" pitchFamily="18" charset="0"/>
              </a:rPr>
              <a:t>«Назови животное», «Назови детёныша», «Кто как кричит?», «Один – Много», «Найди детёныша», «Чей малыш?</a:t>
            </a:r>
          </a:p>
          <a:p>
            <a:pPr algn="ctr"/>
            <a:r>
              <a:rPr lang="ru-RU" sz="2400" b="1" dirty="0">
                <a:solidFill>
                  <a:srgbClr val="7030A0"/>
                </a:solidFill>
                <a:latin typeface="Times New Roman" panose="02020603050405020304" pitchFamily="18" charset="0"/>
                <a:cs typeface="Times New Roman" panose="02020603050405020304" pitchFamily="18" charset="0"/>
              </a:rPr>
              <a:t>Средний возраст:</a:t>
            </a:r>
          </a:p>
          <a:p>
            <a:pPr algn="ctr"/>
            <a:r>
              <a:rPr lang="ru-RU" dirty="0">
                <a:latin typeface="Times New Roman" panose="02020603050405020304" pitchFamily="18" charset="0"/>
                <a:cs typeface="Times New Roman" panose="02020603050405020304" pitchFamily="18" charset="0"/>
              </a:rPr>
              <a:t>«Кто чем питается», «Кто, где живет»</a:t>
            </a:r>
          </a:p>
          <a:p>
            <a:pPr algn="ctr"/>
            <a:r>
              <a:rPr lang="ru-RU" sz="2400" b="1" dirty="0">
                <a:solidFill>
                  <a:srgbClr val="7030A0"/>
                </a:solidFill>
                <a:latin typeface="Times New Roman" panose="02020603050405020304" pitchFamily="18" charset="0"/>
                <a:cs typeface="Times New Roman" panose="02020603050405020304" pitchFamily="18" charset="0"/>
              </a:rPr>
              <a:t>Старший возраст:</a:t>
            </a:r>
          </a:p>
          <a:p>
            <a:pPr algn="ctr"/>
            <a:r>
              <a:rPr lang="ru-RU" dirty="0">
                <a:latin typeface="Times New Roman" panose="02020603050405020304" pitchFamily="18" charset="0"/>
                <a:cs typeface="Times New Roman" panose="02020603050405020304" pitchFamily="18" charset="0"/>
              </a:rPr>
              <a:t>«Кто как ест», «Кто какую пользу приносит человеку</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Настольно-печатные игры в младшем дошкольном возрасте проводятся под руководством и контролем воспитателя, впоследствии в среднем и старшем возрасте дети по своему желанию выбирают игры, самостоятельно выбирают ведущего, если он есть в игре, соблюдают правила игры, контролируют действия друг друга и соблюдения правил.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Собери семейку», «Сельский дворик», «Паровозик для зверят</a:t>
            </a:r>
            <a:r>
              <a:rPr lang="ru-RU" dirty="0" smtClean="0">
                <a:latin typeface="Times New Roman" panose="02020603050405020304" pitchFamily="18" charset="0"/>
                <a:cs typeface="Times New Roman" panose="02020603050405020304" pitchFamily="18" charset="0"/>
              </a:rPr>
              <a:t>», «Животное </a:t>
            </a:r>
            <a:r>
              <a:rPr lang="ru-RU" dirty="0">
                <a:latin typeface="Times New Roman" panose="02020603050405020304" pitchFamily="18" charset="0"/>
                <a:cs typeface="Times New Roman" panose="02020603050405020304" pitchFamily="18" charset="0"/>
              </a:rPr>
              <a:t>домашнее или дикое</a:t>
            </a:r>
            <a:r>
              <a:rPr lang="ru-RU" dirty="0" smtClean="0">
                <a:latin typeface="Times New Roman" panose="02020603050405020304" pitchFamily="18" charset="0"/>
                <a:cs typeface="Times New Roman" panose="02020603050405020304" pitchFamily="18" charset="0"/>
              </a:rPr>
              <a:t>?», «Угадай</a:t>
            </a:r>
            <a:r>
              <a:rPr lang="ru-RU" dirty="0">
                <a:latin typeface="Times New Roman" panose="02020603050405020304" pitchFamily="18" charset="0"/>
                <a:cs typeface="Times New Roman" panose="02020603050405020304" pitchFamily="18" charset="0"/>
              </a:rPr>
              <a:t>, кто спрятался?»</a:t>
            </a:r>
          </a:p>
        </p:txBody>
      </p:sp>
    </p:spTree>
    <p:extLst>
      <p:ext uri="{BB962C8B-B14F-4D97-AF65-F5344CB8AC3E}">
        <p14:creationId xmlns:p14="http://schemas.microsoft.com/office/powerpoint/2010/main" val="2879394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923926" y="74043"/>
            <a:ext cx="1510350" cy="646331"/>
          </a:xfrm>
          <a:prstGeom prst="rect">
            <a:avLst/>
          </a:prstGeom>
        </p:spPr>
        <p:txBody>
          <a:bodyPr wrap="none">
            <a:spAutoFit/>
          </a:bodyPr>
          <a:lstStyle/>
          <a:p>
            <a:r>
              <a:rPr lang="ru-RU" sz="3600" b="1" dirty="0">
                <a:solidFill>
                  <a:srgbClr val="FF0000"/>
                </a:solidFill>
                <a:latin typeface="Gabriola" panose="04040605051002020D02" pitchFamily="82" charset="0"/>
              </a:rPr>
              <a:t>Введение</a:t>
            </a:r>
          </a:p>
        </p:txBody>
      </p:sp>
      <p:sp>
        <p:nvSpPr>
          <p:cNvPr id="4" name="Прямоугольник 3"/>
          <p:cNvSpPr/>
          <p:nvPr/>
        </p:nvSpPr>
        <p:spPr>
          <a:xfrm>
            <a:off x="1331640" y="751344"/>
            <a:ext cx="7344816" cy="535531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Развитие самостоятельности и активности</a:t>
            </a:r>
            <a:r>
              <a:rPr lang="ru-RU" dirty="0">
                <a:latin typeface="Times New Roman" panose="02020603050405020304" pitchFamily="18" charset="0"/>
                <a:cs typeface="Times New Roman" panose="02020603050405020304" pitchFamily="18" charset="0"/>
              </a:rPr>
              <a:t>  — важная задача воспитания  </a:t>
            </a:r>
            <a:r>
              <a:rPr lang="ru-RU" b="1" dirty="0">
                <a:latin typeface="Times New Roman" panose="02020603050405020304" pitchFamily="18" charset="0"/>
                <a:cs typeface="Times New Roman" panose="02020603050405020304" pitchFamily="18" charset="0"/>
              </a:rPr>
              <a:t>детей дошкольного возраста</a:t>
            </a:r>
            <a:r>
              <a:rPr lang="ru-RU" dirty="0">
                <a:latin typeface="Times New Roman" panose="02020603050405020304" pitchFamily="18" charset="0"/>
                <a:cs typeface="Times New Roman" panose="02020603050405020304" pitchFamily="18" charset="0"/>
              </a:rPr>
              <a:t> . Именно в этот период ребенок в своих действиях и поступках  </a:t>
            </a:r>
            <a:r>
              <a:rPr lang="ru-RU" b="1" dirty="0">
                <a:latin typeface="Times New Roman" panose="02020603050405020304" pitchFamily="18" charset="0"/>
                <a:cs typeface="Times New Roman" panose="02020603050405020304" pitchFamily="18" charset="0"/>
              </a:rPr>
              <a:t>активно</a:t>
            </a:r>
            <a:r>
              <a:rPr lang="ru-RU" dirty="0">
                <a:latin typeface="Times New Roman" panose="02020603050405020304" pitchFamily="18" charset="0"/>
                <a:cs typeface="Times New Roman" panose="02020603050405020304" pitchFamily="18" charset="0"/>
              </a:rPr>
              <a:t>  и настойчиво проявляет стремление к  </a:t>
            </a:r>
            <a:r>
              <a:rPr lang="ru-RU" b="1" dirty="0">
                <a:latin typeface="Times New Roman" panose="02020603050405020304" pitchFamily="18" charset="0"/>
                <a:cs typeface="Times New Roman" panose="02020603050405020304" pitchFamily="18" charset="0"/>
              </a:rPr>
              <a:t>самостоятельности</a:t>
            </a:r>
            <a:r>
              <a:rPr lang="ru-RU" dirty="0">
                <a:latin typeface="Times New Roman" panose="02020603050405020304" pitchFamily="18" charset="0"/>
                <a:cs typeface="Times New Roman" panose="02020603050405020304" pitchFamily="18" charset="0"/>
              </a:rPr>
              <a:t> . Исследования, проведенные в последнее время,  </a:t>
            </a:r>
            <a:r>
              <a:rPr lang="ru-RU" b="1" dirty="0">
                <a:latin typeface="Times New Roman" panose="02020603050405020304" pitchFamily="18" charset="0"/>
                <a:cs typeface="Times New Roman" panose="02020603050405020304" pitchFamily="18" charset="0"/>
              </a:rPr>
              <a:t>свидетельствуют о том</a:t>
            </a:r>
            <a:r>
              <a:rPr lang="ru-RU" dirty="0">
                <a:latin typeface="Times New Roman" panose="02020603050405020304" pitchFamily="18" charset="0"/>
                <a:cs typeface="Times New Roman" panose="02020603050405020304" pitchFamily="18" charset="0"/>
              </a:rPr>
              <a:t> , что детям свойственен инфантилизм и синдром беспомощности, так как взрослые не предоставляют детям свободу выбора и не создают условия для  </a:t>
            </a:r>
            <a:r>
              <a:rPr lang="ru-RU" b="1" dirty="0">
                <a:latin typeface="Times New Roman" panose="02020603050405020304" pitchFamily="18" charset="0"/>
                <a:cs typeface="Times New Roman" panose="02020603050405020304" pitchFamily="18" charset="0"/>
              </a:rPr>
              <a:t>развития самостоятельности</a:t>
            </a:r>
            <a:r>
              <a:rPr lang="ru-RU" dirty="0">
                <a:latin typeface="Times New Roman" panose="02020603050405020304" pitchFamily="18" charset="0"/>
                <a:cs typeface="Times New Roman" panose="02020603050405020304" pitchFamily="18" charset="0"/>
              </a:rPr>
              <a:t> . Промедление в  </a:t>
            </a:r>
            <a:r>
              <a:rPr lang="ru-RU" b="1" dirty="0">
                <a:latin typeface="Times New Roman" panose="02020603050405020304" pitchFamily="18" charset="0"/>
                <a:cs typeface="Times New Roman" panose="02020603050405020304" pitchFamily="18" charset="0"/>
              </a:rPr>
              <a:t>развитии самостоятельности</a:t>
            </a:r>
            <a:r>
              <a:rPr lang="ru-RU" dirty="0">
                <a:latin typeface="Times New Roman" panose="02020603050405020304" pitchFamily="18" charset="0"/>
                <a:cs typeface="Times New Roman" panose="02020603050405020304" pitchFamily="18" charset="0"/>
              </a:rPr>
              <a:t> приводит к появлению детских капризов, упрямства, вредной привычки постоянно надеяться на помощь окружающих.</a:t>
            </a:r>
          </a:p>
          <a:p>
            <a:pPr algn="ctr"/>
            <a:r>
              <a:rPr lang="ru-RU" dirty="0">
                <a:latin typeface="Times New Roman" panose="02020603050405020304" pitchFamily="18" charset="0"/>
                <a:cs typeface="Times New Roman" panose="02020603050405020304" pitchFamily="18" charset="0"/>
              </a:rPr>
              <a:t>Вместе с тем,  </a:t>
            </a:r>
            <a:r>
              <a:rPr lang="ru-RU" b="1" dirty="0">
                <a:latin typeface="Times New Roman" panose="02020603050405020304" pitchFamily="18" charset="0"/>
                <a:cs typeface="Times New Roman" panose="02020603050405020304" pitchFamily="18" charset="0"/>
              </a:rPr>
              <a:t>развитая самостоятельность и активность</a:t>
            </a:r>
            <a:r>
              <a:rPr lang="ru-RU" dirty="0">
                <a:latin typeface="Times New Roman" panose="02020603050405020304" pitchFamily="18" charset="0"/>
                <a:cs typeface="Times New Roman" panose="02020603050405020304" pitchFamily="18" charset="0"/>
              </a:rPr>
              <a:t>  обеспечивает формирование эмоционально-положительного настроя ребенка в коллективе, уравновешенность его поведения,  </a:t>
            </a:r>
            <a:r>
              <a:rPr lang="ru-RU" b="1" dirty="0">
                <a:latin typeface="Times New Roman" panose="02020603050405020304" pitchFamily="18" charset="0"/>
                <a:cs typeface="Times New Roman" panose="02020603050405020304" pitchFamily="18" charset="0"/>
              </a:rPr>
              <a:t>активность</a:t>
            </a:r>
            <a:r>
              <a:rPr lang="ru-RU" dirty="0">
                <a:latin typeface="Times New Roman" panose="02020603050405020304" pitchFamily="18" charset="0"/>
                <a:cs typeface="Times New Roman" panose="02020603050405020304" pitchFamily="18" charset="0"/>
              </a:rPr>
              <a:t>  во взаимоотношениях со сверстниками. Своевременное  </a:t>
            </a:r>
            <a:r>
              <a:rPr lang="ru-RU" b="1" dirty="0">
                <a:latin typeface="Times New Roman" panose="02020603050405020304" pitchFamily="18" charset="0"/>
                <a:cs typeface="Times New Roman" panose="02020603050405020304" pitchFamily="18" charset="0"/>
              </a:rPr>
              <a:t>развитие самостоятельности у дошкольников</a:t>
            </a:r>
            <a:r>
              <a:rPr lang="ru-RU" dirty="0">
                <a:latin typeface="Times New Roman" panose="02020603050405020304" pitchFamily="18" charset="0"/>
                <a:cs typeface="Times New Roman" panose="02020603050405020304" pitchFamily="18" charset="0"/>
              </a:rPr>
              <a:t>  является необходимой предпосылкой для проявления ими  </a:t>
            </a:r>
            <a:r>
              <a:rPr lang="ru-RU" b="1" dirty="0">
                <a:latin typeface="Times New Roman" panose="02020603050405020304" pitchFamily="18" charset="0"/>
                <a:cs typeface="Times New Roman" panose="02020603050405020304" pitchFamily="18" charset="0"/>
              </a:rPr>
              <a:t>активной взаимопомощи</a:t>
            </a:r>
            <a:r>
              <a:rPr lang="ru-RU" dirty="0">
                <a:latin typeface="Times New Roman" panose="02020603050405020304" pitchFamily="18" charset="0"/>
                <a:cs typeface="Times New Roman" panose="02020603050405020304" pitchFamily="18" charset="0"/>
              </a:rPr>
              <a:t> , заботы об окружающих, бережного отношения к вещам.</a:t>
            </a:r>
          </a:p>
        </p:txBody>
      </p:sp>
    </p:spTree>
    <p:extLst>
      <p:ext uri="{BB962C8B-B14F-4D97-AF65-F5344CB8AC3E}">
        <p14:creationId xmlns:p14="http://schemas.microsoft.com/office/powerpoint/2010/main" val="44330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91880" y="368660"/>
            <a:ext cx="4560240" cy="6120680"/>
          </a:xfrm>
          <a:prstGeom prst="rect">
            <a:avLst/>
          </a:prstGeom>
        </p:spPr>
      </p:pic>
    </p:spTree>
    <p:extLst>
      <p:ext uri="{BB962C8B-B14F-4D97-AF65-F5344CB8AC3E}">
        <p14:creationId xmlns:p14="http://schemas.microsoft.com/office/powerpoint/2010/main" val="287939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562428" y="908720"/>
            <a:ext cx="6307176"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Рассматривание иллюстраций, фотографий</a:t>
            </a:r>
          </a:p>
        </p:txBody>
      </p:sp>
      <p:sp>
        <p:nvSpPr>
          <p:cNvPr id="4" name="Прямоугольник 3"/>
          <p:cNvSpPr/>
          <p:nvPr/>
        </p:nvSpPr>
        <p:spPr>
          <a:xfrm>
            <a:off x="1259632" y="1916832"/>
            <a:ext cx="6912768" cy="3693319"/>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В младшем дошкольном возрасте </a:t>
            </a:r>
            <a:r>
              <a:rPr lang="ru-RU" dirty="0">
                <a:latin typeface="Times New Roman" panose="02020603050405020304" pitchFamily="18" charset="0"/>
                <a:cs typeface="Times New Roman" panose="02020603050405020304" pitchFamily="18" charset="0"/>
              </a:rPr>
              <a:t>воспитатель может сам рассказывать детям, что изображено или задавать наводящие вопросы, в последствии дети сами выбирают понравившиеся им иллюстрации, сами рассматривают.</a:t>
            </a:r>
          </a:p>
          <a:p>
            <a:pPr algn="ctr"/>
            <a:r>
              <a:rPr lang="ru-RU" sz="2400" b="1" dirty="0">
                <a:solidFill>
                  <a:srgbClr val="7030A0"/>
                </a:solidFill>
                <a:latin typeface="Times New Roman" panose="02020603050405020304" pitchFamily="18" charset="0"/>
                <a:cs typeface="Times New Roman" panose="02020603050405020304" pitchFamily="18" charset="0"/>
              </a:rPr>
              <a:t>В среднем дошкольном возрасте </a:t>
            </a:r>
            <a:r>
              <a:rPr lang="ru-RU" dirty="0">
                <a:latin typeface="Times New Roman" panose="02020603050405020304" pitchFamily="18" charset="0"/>
                <a:cs typeface="Times New Roman" panose="02020603050405020304" pitchFamily="18" charset="0"/>
              </a:rPr>
              <a:t>дети самостоятельно выбирают и рассматривают иллюстрации, а воспитатель может акцентировать внимание на более интересных моментах или сюжетах.</a:t>
            </a:r>
          </a:p>
          <a:p>
            <a:pPr algn="ctr"/>
            <a:r>
              <a:rPr lang="ru-RU" sz="2400" b="1" dirty="0">
                <a:solidFill>
                  <a:srgbClr val="7030A0"/>
                </a:solidFill>
                <a:latin typeface="Times New Roman" panose="02020603050405020304" pitchFamily="18" charset="0"/>
                <a:cs typeface="Times New Roman" panose="02020603050405020304" pitchFamily="18" charset="0"/>
              </a:rPr>
              <a:t>В старшем дошкольном возрасте </a:t>
            </a:r>
            <a:r>
              <a:rPr lang="ru-RU" dirty="0">
                <a:latin typeface="Times New Roman" panose="02020603050405020304" pitchFamily="18" charset="0"/>
                <a:cs typeface="Times New Roman" panose="02020603050405020304" pitchFamily="18" charset="0"/>
              </a:rPr>
              <a:t>дети сами выбирают из предложенного разнообразия книг, иллюстраций, картинок, фотографий, сами рассказывают, описывают, что изображено, акцентируют внимание на интересных моментах.</a:t>
            </a:r>
          </a:p>
        </p:txBody>
      </p:sp>
    </p:spTree>
    <p:extLst>
      <p:ext uri="{BB962C8B-B14F-4D97-AF65-F5344CB8AC3E}">
        <p14:creationId xmlns:p14="http://schemas.microsoft.com/office/powerpoint/2010/main" val="167488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6800" y="1052736"/>
            <a:ext cx="7321512" cy="4716957"/>
          </a:xfrm>
          <a:prstGeom prst="rect">
            <a:avLst/>
          </a:prstGeom>
        </p:spPr>
      </p:pic>
    </p:spTree>
    <p:extLst>
      <p:ext uri="{BB962C8B-B14F-4D97-AF65-F5344CB8AC3E}">
        <p14:creationId xmlns:p14="http://schemas.microsoft.com/office/powerpoint/2010/main" val="1674888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452279" y="661753"/>
            <a:ext cx="4777013" cy="461665"/>
          </a:xfrm>
          <a:prstGeom prst="rect">
            <a:avLst/>
          </a:prstGeom>
        </p:spPr>
        <p:txBody>
          <a:bodyPr wrap="non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 Театрализованная </a:t>
            </a:r>
            <a:r>
              <a:rPr lang="ru-RU" sz="2400" b="1" dirty="0">
                <a:solidFill>
                  <a:srgbClr val="FF0000"/>
                </a:solidFill>
                <a:latin typeface="Times New Roman" panose="02020603050405020304" pitchFamily="18" charset="0"/>
                <a:cs typeface="Times New Roman" panose="02020603050405020304" pitchFamily="18" charset="0"/>
              </a:rPr>
              <a:t>деятельность</a:t>
            </a:r>
          </a:p>
        </p:txBody>
      </p:sp>
      <p:sp>
        <p:nvSpPr>
          <p:cNvPr id="4" name="Прямоугольник 3"/>
          <p:cNvSpPr/>
          <p:nvPr/>
        </p:nvSpPr>
        <p:spPr>
          <a:xfrm>
            <a:off x="1276390" y="1484784"/>
            <a:ext cx="7128792" cy="4247317"/>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Младший дошкольный возраст</a:t>
            </a:r>
          </a:p>
          <a:p>
            <a:pPr algn="ctr"/>
            <a:r>
              <a:rPr lang="ru-RU" dirty="0">
                <a:latin typeface="Times New Roman" panose="02020603050405020304" pitchFamily="18" charset="0"/>
                <a:cs typeface="Times New Roman" panose="02020603050405020304" pitchFamily="18" charset="0"/>
              </a:rPr>
              <a:t>Имитация движений и подражание голосу разных животных </a:t>
            </a:r>
            <a:r>
              <a:rPr lang="ru-RU" dirty="0" smtClean="0">
                <a:latin typeface="Times New Roman" panose="02020603050405020304" pitchFamily="18" charset="0"/>
                <a:cs typeface="Times New Roman" panose="02020603050405020304" pitchFamily="18" charset="0"/>
              </a:rPr>
              <a:t>проводятся с  </a:t>
            </a:r>
            <a:r>
              <a:rPr lang="ru-RU" dirty="0">
                <a:latin typeface="Times New Roman" panose="02020603050405020304" pitchFamily="18" charset="0"/>
                <a:cs typeface="Times New Roman" panose="02020603050405020304" pitchFamily="18" charset="0"/>
              </a:rPr>
              <a:t>помощью воспитателя, впоследствии дети могут самостоятельно выполнять действия подражания</a:t>
            </a:r>
          </a:p>
          <a:p>
            <a:pPr algn="ctr"/>
            <a:r>
              <a:rPr lang="ru-RU" sz="2400" b="1" dirty="0">
                <a:solidFill>
                  <a:srgbClr val="7030A0"/>
                </a:solidFill>
                <a:latin typeface="Times New Roman" panose="02020603050405020304" pitchFamily="18" charset="0"/>
                <a:cs typeface="Times New Roman" panose="02020603050405020304" pitchFamily="18" charset="0"/>
              </a:rPr>
              <a:t>Средний возраст</a:t>
            </a:r>
          </a:p>
          <a:p>
            <a:pPr algn="ctr"/>
            <a:r>
              <a:rPr lang="ru-RU" dirty="0">
                <a:latin typeface="Times New Roman" panose="02020603050405020304" pitchFamily="18" charset="0"/>
                <a:cs typeface="Times New Roman" panose="02020603050405020304" pitchFamily="18" charset="0"/>
              </a:rPr>
              <a:t>Игры – драматизации: </a:t>
            </a:r>
            <a:r>
              <a:rPr lang="ru-RU" dirty="0" smtClean="0">
                <a:latin typeface="Times New Roman" panose="02020603050405020304" pitchFamily="18" charset="0"/>
                <a:cs typeface="Times New Roman" panose="02020603050405020304" pitchFamily="18" charset="0"/>
              </a:rPr>
              <a:t>«Кошкин дом», «Домашние животные», «Воробушки </a:t>
            </a:r>
            <a:r>
              <a:rPr lang="ru-RU" dirty="0">
                <a:latin typeface="Times New Roman" panose="02020603050405020304" pitchFamily="18" charset="0"/>
                <a:cs typeface="Times New Roman" panose="02020603050405020304" pitchFamily="18" charset="0"/>
              </a:rPr>
              <a:t>и кот» ( </a:t>
            </a:r>
            <a:r>
              <a:rPr lang="ru-RU" i="1" dirty="0">
                <a:latin typeface="Times New Roman" panose="02020603050405020304" pitchFamily="18" charset="0"/>
                <a:cs typeface="Times New Roman" panose="02020603050405020304" pitchFamily="18" charset="0"/>
              </a:rPr>
              <a:t>с небольшой помощью воспитателя, потом самостоятельно</a:t>
            </a:r>
            <a:r>
              <a:rPr lang="ru-RU" dirty="0">
                <a:latin typeface="Times New Roman" panose="02020603050405020304" pitchFamily="18" charset="0"/>
                <a:cs typeface="Times New Roman" panose="02020603050405020304" pitchFamily="18" charset="0"/>
              </a:rPr>
              <a:t>)</a:t>
            </a:r>
          </a:p>
          <a:p>
            <a:pPr algn="ctr"/>
            <a:r>
              <a:rPr lang="ru-RU" sz="2400" b="1" dirty="0">
                <a:solidFill>
                  <a:srgbClr val="7030A0"/>
                </a:solidFill>
                <a:latin typeface="Times New Roman" panose="02020603050405020304" pitchFamily="18" charset="0"/>
                <a:cs typeface="Times New Roman" panose="02020603050405020304" pitchFamily="18" charset="0"/>
              </a:rPr>
              <a:t>В старшем дошкольном возрасте</a:t>
            </a:r>
          </a:p>
          <a:p>
            <a:pPr algn="ctr"/>
            <a:r>
              <a:rPr lang="ru-RU" dirty="0">
                <a:latin typeface="Times New Roman" panose="02020603050405020304" pitchFamily="18" charset="0"/>
                <a:cs typeface="Times New Roman" panose="02020603050405020304" pitchFamily="18" charset="0"/>
              </a:rPr>
              <a:t>Дети самостоятельно придумывают небольшой сюжет и обыгрывают его, выбирают кто какую роль будет играть, выбирают вид театрализованной деятельности (</a:t>
            </a:r>
            <a:r>
              <a:rPr lang="ru-RU" i="1" dirty="0">
                <a:latin typeface="Times New Roman" panose="02020603050405020304" pitchFamily="18" charset="0"/>
                <a:cs typeface="Times New Roman" panose="02020603050405020304" pitchFamily="18" charset="0"/>
              </a:rPr>
              <a:t>настольный, теневой, </a:t>
            </a:r>
            <a:r>
              <a:rPr lang="ru-RU" i="1" dirty="0" smtClean="0">
                <a:latin typeface="Times New Roman" panose="02020603050405020304" pitchFamily="18" charset="0"/>
                <a:cs typeface="Times New Roman" panose="02020603050405020304" pitchFamily="18" charset="0"/>
              </a:rPr>
              <a:t>Би-Ба-</a:t>
            </a:r>
            <a:r>
              <a:rPr lang="ru-RU" i="1" dirty="0" err="1" smtClean="0">
                <a:latin typeface="Times New Roman" panose="02020603050405020304" pitchFamily="18" charset="0"/>
                <a:cs typeface="Times New Roman" panose="02020603050405020304" pitchFamily="18" charset="0"/>
              </a:rPr>
              <a:t>Бо</a:t>
            </a:r>
            <a:r>
              <a:rPr lang="ru-RU" i="1" dirty="0">
                <a:latin typeface="Times New Roman" panose="02020603050405020304" pitchFamily="18" charset="0"/>
                <a:cs typeface="Times New Roman" panose="02020603050405020304" pitchFamily="18" charset="0"/>
              </a:rPr>
              <a:t>). </a:t>
            </a:r>
            <a:endParaRPr lang="ru-RU" i="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Показ </a:t>
            </a:r>
            <a:r>
              <a:rPr lang="ru-RU" b="1" dirty="0">
                <a:latin typeface="Times New Roman" panose="02020603050405020304" pitchFamily="18" charset="0"/>
                <a:cs typeface="Times New Roman" panose="02020603050405020304" pitchFamily="18" charset="0"/>
              </a:rPr>
              <a:t>младшим детям театрализованное </a:t>
            </a:r>
            <a:r>
              <a:rPr lang="ru-RU" b="1" dirty="0" smtClean="0">
                <a:latin typeface="Times New Roman" panose="02020603050405020304" pitchFamily="18" charset="0"/>
                <a:cs typeface="Times New Roman" panose="02020603050405020304" pitchFamily="18" charset="0"/>
              </a:rPr>
              <a:t>представление </a:t>
            </a:r>
          </a:p>
          <a:p>
            <a:pPr algn="ct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У бабушки в гостях».</a:t>
            </a:r>
          </a:p>
        </p:txBody>
      </p:sp>
    </p:spTree>
    <p:extLst>
      <p:ext uri="{BB962C8B-B14F-4D97-AF65-F5344CB8AC3E}">
        <p14:creationId xmlns:p14="http://schemas.microsoft.com/office/powerpoint/2010/main" val="1674888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2" descr="G:\моя работа ЛЕРА\новый отчетный период 17-22\Новые проекты\проект сказки20\2.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1547664" y="962329"/>
            <a:ext cx="6798098" cy="493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8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131840" y="332656"/>
            <a:ext cx="3556038" cy="461665"/>
          </a:xfrm>
          <a:prstGeom prst="rect">
            <a:avLst/>
          </a:prstGeom>
        </p:spPr>
        <p:txBody>
          <a:bodyPr wrap="none">
            <a:spAutoFit/>
          </a:bodyPr>
          <a:lstStyle/>
          <a:p>
            <a:r>
              <a:rPr lang="ru-RU" sz="2400" b="1" dirty="0">
                <a:solidFill>
                  <a:srgbClr val="FF0000"/>
                </a:solidFill>
                <a:latin typeface="Times New Roman" panose="02020603050405020304" pitchFamily="18" charset="0"/>
                <a:cs typeface="Times New Roman" panose="02020603050405020304" pitchFamily="18" charset="0"/>
              </a:rPr>
              <a:t>Сюжетно-ролевые игры</a:t>
            </a:r>
          </a:p>
        </p:txBody>
      </p:sp>
      <p:sp>
        <p:nvSpPr>
          <p:cNvPr id="4" name="Прямоугольник 3"/>
          <p:cNvSpPr/>
          <p:nvPr/>
        </p:nvSpPr>
        <p:spPr>
          <a:xfrm>
            <a:off x="1187624" y="819225"/>
            <a:ext cx="7560840" cy="5509200"/>
          </a:xfrm>
          <a:prstGeom prst="rect">
            <a:avLst/>
          </a:prstGeom>
        </p:spPr>
        <p:txBody>
          <a:bodyPr wrap="square">
            <a:spAutoFit/>
          </a:bodyPr>
          <a:lstStyle/>
          <a:p>
            <a:pPr algn="ctr"/>
            <a:r>
              <a:rPr lang="ru-RU" sz="2000" b="1" i="1" dirty="0">
                <a:latin typeface="Times New Roman" panose="02020603050405020304" pitchFamily="18" charset="0"/>
                <a:cs typeface="Times New Roman" panose="02020603050405020304" pitchFamily="18" charset="0"/>
              </a:rPr>
              <a:t>Перед проведением сюжетно-ролевых игр у детей должны быть сформированы представления о домашних животных, их жизни, повадках, ферме, работе </a:t>
            </a:r>
            <a:r>
              <a:rPr lang="ru-RU" sz="2000" b="1" i="1" dirty="0" smtClean="0">
                <a:latin typeface="Times New Roman" panose="02020603050405020304" pitchFamily="18" charset="0"/>
                <a:cs typeface="Times New Roman" panose="02020603050405020304" pitchFamily="18" charset="0"/>
              </a:rPr>
              <a:t>ветеринара - </a:t>
            </a:r>
            <a:r>
              <a:rPr lang="ru-RU" sz="2000" b="1" i="1" dirty="0">
                <a:latin typeface="Times New Roman" panose="02020603050405020304" pitchFamily="18" charset="0"/>
                <a:cs typeface="Times New Roman" panose="02020603050405020304" pitchFamily="18" charset="0"/>
              </a:rPr>
              <a:t>во время бесед, дидактических игр, наблюдений, экскурсий, решений различных проблемных ситуаций</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В </a:t>
            </a:r>
            <a:r>
              <a:rPr lang="ru-RU" sz="2400" b="1" dirty="0">
                <a:solidFill>
                  <a:srgbClr val="7030A0"/>
                </a:solidFill>
                <a:latin typeface="Times New Roman" panose="02020603050405020304" pitchFamily="18" charset="0"/>
                <a:cs typeface="Times New Roman" panose="02020603050405020304" pitchFamily="18" charset="0"/>
              </a:rPr>
              <a:t>младшем дошкольном возрасте </a:t>
            </a:r>
            <a:r>
              <a:rPr lang="ru-RU" dirty="0">
                <a:latin typeface="Times New Roman" panose="02020603050405020304" pitchFamily="18" charset="0"/>
                <a:cs typeface="Times New Roman" panose="02020603050405020304" pitchFamily="18" charset="0"/>
              </a:rPr>
              <a:t>воспитатель берет ведущую роль на себя, а потом второстепенную, помогая детям придумать и развить сюжет</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В среднем дошкольном возрасте </a:t>
            </a:r>
            <a:r>
              <a:rPr lang="ru-RU" dirty="0">
                <a:latin typeface="Times New Roman" panose="02020603050405020304" pitchFamily="18" charset="0"/>
                <a:cs typeface="Times New Roman" panose="02020603050405020304" pitchFamily="18" charset="0"/>
              </a:rPr>
              <a:t>воспитатель может брать второстепенную роль на себя или обсудить с детьми сюжет, помочь подобрать атрибуты.</a:t>
            </a:r>
          </a:p>
          <a:p>
            <a:pPr algn="ctr"/>
            <a:r>
              <a:rPr lang="ru-RU" sz="2400" b="1" dirty="0">
                <a:solidFill>
                  <a:srgbClr val="7030A0"/>
                </a:solidFill>
                <a:latin typeface="Times New Roman" panose="02020603050405020304" pitchFamily="18" charset="0"/>
                <a:cs typeface="Times New Roman" panose="02020603050405020304" pitchFamily="18" charset="0"/>
              </a:rPr>
              <a:t>В старшем дошкольном возрасте </a:t>
            </a:r>
            <a:r>
              <a:rPr lang="ru-RU" dirty="0">
                <a:latin typeface="Times New Roman" panose="02020603050405020304" pitchFamily="18" charset="0"/>
                <a:cs typeface="Times New Roman" panose="02020603050405020304" pitchFamily="18" charset="0"/>
              </a:rPr>
              <a:t>в сюжетно-ролевых играх дети самостоятельно выбирают сюжет и распределяют роли, выбирают или изготовляют атрибуты для игр и предметы заместители, выбирают действия, корректируют свои действия внутри игры «Семья</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сюжет: «У нас появился котёнок», «На прогулке с собачкой», «На ферме»: «Кто живёт на ферме?» «Врач для животных»</a:t>
            </a:r>
          </a:p>
        </p:txBody>
      </p:sp>
    </p:spTree>
    <p:extLst>
      <p:ext uri="{BB962C8B-B14F-4D97-AF65-F5344CB8AC3E}">
        <p14:creationId xmlns:p14="http://schemas.microsoft.com/office/powerpoint/2010/main" val="1674888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075" name="Picture 3" descr="G:\моя работа ЛЕРА\новый отчетный период 17-22\фото и видео с группы солнышко с 2018г\SAM_21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8772" y="3284984"/>
            <a:ext cx="4395416" cy="32965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Programs\Desktop\кружок лего и тико20\IMG_05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9700" y="316076"/>
            <a:ext cx="5014661" cy="376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8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709"/>
            <a:ext cx="9144000" cy="6858000"/>
          </a:xfrm>
          <a:prstGeom prst="rect">
            <a:avLst/>
          </a:prstGeom>
        </p:spPr>
      </p:pic>
      <p:sp>
        <p:nvSpPr>
          <p:cNvPr id="3" name="Прямоугольник 2"/>
          <p:cNvSpPr/>
          <p:nvPr/>
        </p:nvSpPr>
        <p:spPr>
          <a:xfrm>
            <a:off x="3573815" y="311191"/>
            <a:ext cx="2644442" cy="461665"/>
          </a:xfrm>
          <a:prstGeom prst="rect">
            <a:avLst/>
          </a:prstGeom>
        </p:spPr>
        <p:txBody>
          <a:bodyPr wrap="non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Конструирование</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31640" y="1028343"/>
            <a:ext cx="7128792" cy="5078313"/>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Младший возраст</a:t>
            </a:r>
          </a:p>
          <a:p>
            <a:pPr algn="ctr"/>
            <a:r>
              <a:rPr lang="ru-RU" dirty="0">
                <a:latin typeface="Times New Roman" panose="02020603050405020304" pitchFamily="18" charset="0"/>
                <a:cs typeface="Times New Roman" panose="02020603050405020304" pitchFamily="18" charset="0"/>
              </a:rPr>
              <a:t>« Домик для животного»: дети выбирают животное, конструктор, после показа воспитателем или с помощью воспитателя, строят домик. Обыгрывание с помощью воспитателя, в последствии самостоятельное строительство, обыгрывание .</a:t>
            </a:r>
          </a:p>
          <a:p>
            <a:pPr algn="ctr"/>
            <a:r>
              <a:rPr lang="ru-RU" sz="2400" b="1" dirty="0">
                <a:solidFill>
                  <a:srgbClr val="7030A0"/>
                </a:solidFill>
                <a:latin typeface="Times New Roman" panose="02020603050405020304" pitchFamily="18" charset="0"/>
                <a:cs typeface="Times New Roman" panose="02020603050405020304" pitchFamily="18" charset="0"/>
              </a:rPr>
              <a:t>Средний возраст</a:t>
            </a:r>
          </a:p>
          <a:p>
            <a:pPr algn="ctr"/>
            <a:r>
              <a:rPr lang="ru-RU" dirty="0">
                <a:latin typeface="Times New Roman" panose="02020603050405020304" pitchFamily="18" charset="0"/>
                <a:cs typeface="Times New Roman" panose="02020603050405020304" pitchFamily="18" charset="0"/>
              </a:rPr>
              <a:t>Изготовление макета «Ферма» из заготовок (под руководством воспитателя) Игры с макетом: </a:t>
            </a:r>
            <a:r>
              <a:rPr lang="ru-RU" dirty="0" smtClean="0">
                <a:latin typeface="Times New Roman" panose="02020603050405020304" pitchFamily="18" charset="0"/>
                <a:cs typeface="Times New Roman" panose="02020603050405020304" pitchFamily="18" charset="0"/>
              </a:rPr>
              <a:t>уборка </a:t>
            </a:r>
            <a:r>
              <a:rPr lang="ru-RU" dirty="0">
                <a:latin typeface="Times New Roman" panose="02020603050405020304" pitchFamily="18" charset="0"/>
                <a:cs typeface="Times New Roman" panose="02020603050405020304" pitchFamily="18" charset="0"/>
              </a:rPr>
              <a:t>«Фермы» - макет (самостоятельно); </a:t>
            </a:r>
            <a:r>
              <a:rPr lang="ru-RU" dirty="0" smtClean="0">
                <a:latin typeface="Times New Roman" panose="02020603050405020304" pitchFamily="18" charset="0"/>
                <a:cs typeface="Times New Roman" panose="02020603050405020304" pitchFamily="18" charset="0"/>
              </a:rPr>
              <a:t>кормление </a:t>
            </a:r>
            <a:r>
              <a:rPr lang="ru-RU" dirty="0">
                <a:latin typeface="Times New Roman" panose="02020603050405020304" pitchFamily="18" charset="0"/>
                <a:cs typeface="Times New Roman" panose="02020603050405020304" pitchFamily="18" charset="0"/>
              </a:rPr>
              <a:t>животных (самостоятельно).</a:t>
            </a:r>
          </a:p>
          <a:p>
            <a:pPr algn="ctr"/>
            <a:r>
              <a:rPr lang="ru-RU" sz="2400" b="1" dirty="0">
                <a:solidFill>
                  <a:srgbClr val="7030A0"/>
                </a:solidFill>
                <a:latin typeface="Times New Roman" panose="02020603050405020304" pitchFamily="18" charset="0"/>
                <a:cs typeface="Times New Roman" panose="02020603050405020304" pitchFamily="18" charset="0"/>
              </a:rPr>
              <a:t>Старший возраст</a:t>
            </a:r>
          </a:p>
          <a:p>
            <a:pPr algn="ctr"/>
            <a:r>
              <a:rPr lang="ru-RU" dirty="0">
                <a:latin typeface="Times New Roman" panose="02020603050405020304" pitchFamily="18" charset="0"/>
                <a:cs typeface="Times New Roman" panose="02020603050405020304" pitchFamily="18" charset="0"/>
              </a:rPr>
              <a:t>Изготовление индивидуальных макетов из </a:t>
            </a:r>
            <a:r>
              <a:rPr lang="ru-RU" dirty="0" smtClean="0">
                <a:latin typeface="Times New Roman" panose="02020603050405020304" pitchFamily="18" charset="0"/>
                <a:cs typeface="Times New Roman" panose="02020603050405020304" pitchFamily="18" charset="0"/>
              </a:rPr>
              <a:t>разного материала или конструктора. </a:t>
            </a:r>
            <a:r>
              <a:rPr lang="ru-RU" dirty="0">
                <a:latin typeface="Times New Roman" panose="02020603050405020304" pitchFamily="18" charset="0"/>
                <a:cs typeface="Times New Roman" panose="02020603050405020304" pitchFamily="18" charset="0"/>
              </a:rPr>
              <a:t>Дети сами придумывают, какой макет хотят изготовить, подбирают материал, выбирают способы крепления деталей, могут обратиться за помощью воспитателя, планируют конечный результат, видят, что получилось, оценивают, исправляют ошибки, обыгрывают макеты, придумывая сюжеты, объединяются по интересам, договариваются, определяя одну сюжетную </a:t>
            </a:r>
            <a:r>
              <a:rPr lang="ru-RU" dirty="0" smtClean="0">
                <a:latin typeface="Times New Roman" panose="02020603050405020304" pitchFamily="18" charset="0"/>
                <a:cs typeface="Times New Roman" panose="02020603050405020304" pitchFamily="18" charset="0"/>
              </a:rPr>
              <a:t>линию.</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88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Рисунок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24128" y="287625"/>
            <a:ext cx="3017253" cy="4365511"/>
          </a:xfrm>
          <a:prstGeom prst="rect">
            <a:avLst/>
          </a:prstGeom>
        </p:spPr>
      </p:pic>
      <p:pic>
        <p:nvPicPr>
          <p:cNvPr id="9" name="Рисунок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19672" y="404664"/>
            <a:ext cx="2520281" cy="3933529"/>
          </a:xfrm>
          <a:prstGeom prst="rect">
            <a:avLst/>
          </a:prstGeom>
        </p:spPr>
      </p:pic>
      <p:pic>
        <p:nvPicPr>
          <p:cNvPr id="10" name="Рисунок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59925" y="4338193"/>
            <a:ext cx="4336311" cy="2370187"/>
          </a:xfrm>
          <a:prstGeom prst="rect">
            <a:avLst/>
          </a:prstGeom>
        </p:spPr>
      </p:pic>
    </p:spTree>
    <p:extLst>
      <p:ext uri="{BB962C8B-B14F-4D97-AF65-F5344CB8AC3E}">
        <p14:creationId xmlns:p14="http://schemas.microsoft.com/office/powerpoint/2010/main" val="885304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5219" y="1340768"/>
            <a:ext cx="3726781" cy="2209420"/>
          </a:xfrm>
          <a:prstGeom prst="rect">
            <a:avLst/>
          </a:prstGeom>
        </p:spPr>
      </p:pic>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1115617" y="4035887"/>
            <a:ext cx="4248471" cy="2535343"/>
          </a:xfrm>
          <a:prstGeom prst="rect">
            <a:avLst/>
          </a:prstGeom>
        </p:spPr>
      </p:pic>
      <p:pic>
        <p:nvPicPr>
          <p:cNvPr id="5" name="Рисунок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84168" y="3145686"/>
            <a:ext cx="2216844" cy="3446293"/>
          </a:xfrm>
          <a:prstGeom prst="rect">
            <a:avLst/>
          </a:prstGeom>
        </p:spPr>
      </p:pic>
      <p:pic>
        <p:nvPicPr>
          <p:cNvPr id="6" name="Рисунок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27526" y="425896"/>
            <a:ext cx="3820938" cy="2471311"/>
          </a:xfrm>
          <a:prstGeom prst="rect">
            <a:avLst/>
          </a:prstGeom>
        </p:spPr>
      </p:pic>
      <p:sp>
        <p:nvSpPr>
          <p:cNvPr id="8" name="TextBox 7"/>
          <p:cNvSpPr txBox="1"/>
          <p:nvPr/>
        </p:nvSpPr>
        <p:spPr>
          <a:xfrm>
            <a:off x="1996080" y="548680"/>
            <a:ext cx="2287549" cy="369332"/>
          </a:xfrm>
          <a:prstGeom prst="rect">
            <a:avLst/>
          </a:prstGeom>
          <a:noFill/>
        </p:spPr>
        <p:txBody>
          <a:bodyPr wrap="none" rtlCol="0">
            <a:spAutoFit/>
          </a:bodyPr>
          <a:lstStyle/>
          <a:p>
            <a:r>
              <a:rPr lang="ru-RU" dirty="0" smtClean="0"/>
              <a:t>«Дом для животных»</a:t>
            </a:r>
            <a:endParaRPr lang="ru-RU" dirty="0"/>
          </a:p>
        </p:txBody>
      </p:sp>
    </p:spTree>
    <p:extLst>
      <p:ext uri="{BB962C8B-B14F-4D97-AF65-F5344CB8AC3E}">
        <p14:creationId xmlns:p14="http://schemas.microsoft.com/office/powerpoint/2010/main" val="68371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475656" y="1340768"/>
            <a:ext cx="6984776" cy="3046988"/>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По мнению знаменитого доктора филологических наук, профессора С.И. Ожегова</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algn="ctr"/>
            <a:endParaRPr lang="ru-RU" sz="2400" b="1" dirty="0" smtClean="0">
              <a:latin typeface="Times New Roman" panose="02020603050405020304" pitchFamily="18" charset="0"/>
              <a:cs typeface="Times New Roman" panose="02020603050405020304" pitchFamily="18" charset="0"/>
            </a:endParaRPr>
          </a:p>
          <a:p>
            <a:pPr algn="ctr"/>
            <a:r>
              <a:rPr lang="ru-RU" sz="2400" b="1" dirty="0" smtClean="0">
                <a:latin typeface="Times New Roman" panose="02020603050405020304" pitchFamily="18" charset="0"/>
                <a:cs typeface="Times New Roman" panose="02020603050405020304" pitchFamily="18" charset="0"/>
              </a:rPr>
              <a:t>Самостоятельный </a:t>
            </a:r>
            <a:r>
              <a:rPr lang="ru-RU" sz="2400" b="1" dirty="0">
                <a:latin typeface="Times New Roman" panose="02020603050405020304" pitchFamily="18" charset="0"/>
                <a:cs typeface="Times New Roman" panose="02020603050405020304" pitchFamily="18" charset="0"/>
              </a:rPr>
              <a:t>человек</a:t>
            </a:r>
            <a:r>
              <a:rPr lang="ru-RU" sz="2400" dirty="0">
                <a:latin typeface="Times New Roman" panose="02020603050405020304" pitchFamily="18" charset="0"/>
                <a:cs typeface="Times New Roman" panose="02020603050405020304" pitchFamily="18" charset="0"/>
              </a:rPr>
              <a:t> – это человек:</a:t>
            </a:r>
          </a:p>
          <a:p>
            <a:pPr algn="ctr"/>
            <a:r>
              <a:rPr lang="ru-RU" sz="2400" dirty="0">
                <a:latin typeface="Times New Roman" panose="02020603050405020304" pitchFamily="18" charset="0"/>
                <a:cs typeface="Times New Roman" panose="02020603050405020304" pitchFamily="18" charset="0"/>
              </a:rPr>
              <a:t>– существующий отдельно от других, независимый;</a:t>
            </a:r>
          </a:p>
          <a:p>
            <a:pPr algn="ctr"/>
            <a:r>
              <a:rPr lang="ru-RU" sz="2400" dirty="0">
                <a:latin typeface="Times New Roman" panose="02020603050405020304" pitchFamily="18" charset="0"/>
                <a:cs typeface="Times New Roman" panose="02020603050405020304" pitchFamily="18" charset="0"/>
              </a:rPr>
              <a:t>– решительный, обладающий собственной инициативой;</a:t>
            </a:r>
          </a:p>
          <a:p>
            <a:pPr algn="ctr"/>
            <a:r>
              <a:rPr lang="ru-RU" sz="2400" dirty="0">
                <a:latin typeface="Times New Roman" panose="02020603050405020304" pitchFamily="18" charset="0"/>
                <a:cs typeface="Times New Roman" panose="02020603050405020304" pitchFamily="18" charset="0"/>
              </a:rPr>
              <a:t>– выполняемый действие без помощи.</a:t>
            </a:r>
          </a:p>
        </p:txBody>
      </p:sp>
    </p:spTree>
    <p:extLst>
      <p:ext uri="{BB962C8B-B14F-4D97-AF65-F5344CB8AC3E}">
        <p14:creationId xmlns:p14="http://schemas.microsoft.com/office/powerpoint/2010/main" val="528239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7"/>
            <a:ext cx="9144000" cy="6858000"/>
          </a:xfrm>
          <a:prstGeom prst="rect">
            <a:avLst/>
          </a:prstGeom>
        </p:spPr>
      </p:pic>
      <p:sp>
        <p:nvSpPr>
          <p:cNvPr id="3" name="Прямоугольник 2"/>
          <p:cNvSpPr/>
          <p:nvPr/>
        </p:nvSpPr>
        <p:spPr>
          <a:xfrm>
            <a:off x="1907704" y="332656"/>
            <a:ext cx="184731" cy="276999"/>
          </a:xfrm>
          <a:prstGeom prst="rect">
            <a:avLst/>
          </a:prstGeom>
        </p:spPr>
        <p:txBody>
          <a:bodyPr wrap="none">
            <a:spAutoFit/>
          </a:bodyPr>
          <a:lstStyle/>
          <a:p>
            <a:endParaRPr lang="ru-RU" sz="1200" dirty="0"/>
          </a:p>
        </p:txBody>
      </p:sp>
      <p:sp>
        <p:nvSpPr>
          <p:cNvPr id="4" name="Прямоугольник 3"/>
          <p:cNvSpPr/>
          <p:nvPr/>
        </p:nvSpPr>
        <p:spPr>
          <a:xfrm>
            <a:off x="1331640" y="1196752"/>
            <a:ext cx="6912768" cy="3693319"/>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Младший дошкольный возраст</a:t>
            </a:r>
          </a:p>
          <a:p>
            <a:pPr algn="ctr"/>
            <a:r>
              <a:rPr lang="ru-RU" dirty="0">
                <a:latin typeface="Times New Roman" panose="02020603050405020304" pitchFamily="18" charset="0"/>
                <a:cs typeface="Times New Roman" panose="02020603050405020304" pitchFamily="18" charset="0"/>
              </a:rPr>
              <a:t>Беседа: «Правила безопасного поведения при встрече с домашними животными» (под руководством воспитателя</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создание воспитателем проблемных ситуаций, решение проблемных ситуаций самими детьми;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обыгрывание </a:t>
            </a:r>
            <a:r>
              <a:rPr lang="ru-RU" dirty="0">
                <a:latin typeface="Times New Roman" panose="02020603050405020304" pitchFamily="18" charset="0"/>
                <a:cs typeface="Times New Roman" panose="02020603050405020304" pitchFamily="18" charset="0"/>
              </a:rPr>
              <a:t>ситуаций (самостоятельно).</a:t>
            </a:r>
          </a:p>
          <a:p>
            <a:pPr algn="ctr"/>
            <a:r>
              <a:rPr lang="ru-RU" sz="2400" b="1" dirty="0">
                <a:solidFill>
                  <a:srgbClr val="7030A0"/>
                </a:solidFill>
                <a:latin typeface="Times New Roman" panose="02020603050405020304" pitchFamily="18" charset="0"/>
                <a:cs typeface="Times New Roman" panose="02020603050405020304" pitchFamily="18" charset="0"/>
              </a:rPr>
              <a:t>Средний дошкольный возраст </a:t>
            </a: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самостоятельно обыгрывают ситуации, созданные воспитателем, предлагают варианты решения.</a:t>
            </a:r>
          </a:p>
          <a:p>
            <a:pPr algn="ctr"/>
            <a:r>
              <a:rPr lang="ru-RU" sz="2400" b="1" dirty="0">
                <a:solidFill>
                  <a:srgbClr val="7030A0"/>
                </a:solidFill>
                <a:latin typeface="Times New Roman" panose="02020603050405020304" pitchFamily="18" charset="0"/>
                <a:cs typeface="Times New Roman" panose="02020603050405020304" pitchFamily="18" charset="0"/>
              </a:rPr>
              <a:t>Старший дошкольный возраст </a:t>
            </a: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самостоятельно создают проблемные ситуации , предлагают варианты решения, предлагают, как избежать этих ситуаций.</a:t>
            </a:r>
          </a:p>
        </p:txBody>
      </p:sp>
      <p:sp>
        <p:nvSpPr>
          <p:cNvPr id="5" name="TextBox 4"/>
          <p:cNvSpPr txBox="1"/>
          <p:nvPr/>
        </p:nvSpPr>
        <p:spPr>
          <a:xfrm>
            <a:off x="1716057" y="676911"/>
            <a:ext cx="5888215" cy="369332"/>
          </a:xfrm>
          <a:prstGeom prst="rect">
            <a:avLst/>
          </a:prstGeom>
          <a:noFill/>
        </p:spPr>
        <p:txBody>
          <a:bodyPr wrap="none" rtlCol="0">
            <a:spAutoFit/>
          </a:bodyPr>
          <a:lstStyle/>
          <a:p>
            <a:r>
              <a:rPr lang="ru-RU" b="1" dirty="0">
                <a:solidFill>
                  <a:srgbClr val="FF0000"/>
                </a:solidFill>
                <a:latin typeface="Times New Roman" panose="02020603050405020304" pitchFamily="18" charset="0"/>
                <a:cs typeface="Times New Roman" panose="02020603050405020304" pitchFamily="18" charset="0"/>
              </a:rPr>
              <a:t>формирование основ безопасности жизнедеятельности</a:t>
            </a:r>
          </a:p>
        </p:txBody>
      </p:sp>
      <p:sp>
        <p:nvSpPr>
          <p:cNvPr id="6" name="Прямоугольник 5"/>
          <p:cNvSpPr/>
          <p:nvPr/>
        </p:nvSpPr>
        <p:spPr>
          <a:xfrm>
            <a:off x="1619672" y="240322"/>
            <a:ext cx="5714449" cy="461665"/>
          </a:xfrm>
          <a:prstGeom prst="rect">
            <a:avLst/>
          </a:prstGeom>
        </p:spPr>
        <p:txBody>
          <a:bodyPr wrap="non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Социально-коммуникативное развитие</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88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3768" y="3456052"/>
            <a:ext cx="4752528" cy="3172163"/>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75657" y="352745"/>
            <a:ext cx="4392488" cy="2937447"/>
          </a:xfrm>
          <a:prstGeom prst="rect">
            <a:avLst/>
          </a:prstGeom>
        </p:spPr>
      </p:pic>
    </p:spTree>
    <p:extLst>
      <p:ext uri="{BB962C8B-B14F-4D97-AF65-F5344CB8AC3E}">
        <p14:creationId xmlns:p14="http://schemas.microsoft.com/office/powerpoint/2010/main" val="1674888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812275" y="242220"/>
            <a:ext cx="3849195" cy="461665"/>
          </a:xfrm>
          <a:prstGeom prst="rect">
            <a:avLst/>
          </a:prstGeom>
        </p:spPr>
        <p:txBody>
          <a:bodyPr wrap="non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Познавательное развитие</a:t>
            </a:r>
          </a:p>
        </p:txBody>
      </p:sp>
      <p:sp>
        <p:nvSpPr>
          <p:cNvPr id="4" name="Прямоугольник 3"/>
          <p:cNvSpPr/>
          <p:nvPr/>
        </p:nvSpPr>
        <p:spPr>
          <a:xfrm>
            <a:off x="1115616" y="727489"/>
            <a:ext cx="7632848" cy="5632311"/>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Формирование целостной картины мира :</a:t>
            </a:r>
          </a:p>
          <a:p>
            <a:pPr algn="ctr"/>
            <a:r>
              <a:rPr lang="ru-RU" b="1" dirty="0" smtClean="0">
                <a:solidFill>
                  <a:srgbClr val="FF0000"/>
                </a:solidFill>
                <a:latin typeface="Times New Roman" panose="02020603050405020304" pitchFamily="18" charset="0"/>
                <a:cs typeface="Times New Roman" panose="02020603050405020304" pitchFamily="18" charset="0"/>
              </a:rPr>
              <a:t>НОД </a:t>
            </a:r>
            <a:r>
              <a:rPr lang="ru-RU" b="1" dirty="0">
                <a:solidFill>
                  <a:srgbClr val="7030A0"/>
                </a:solidFill>
                <a:latin typeface="Times New Roman" panose="02020603050405020304" pitchFamily="18" charset="0"/>
                <a:cs typeface="Times New Roman" panose="02020603050405020304" pitchFamily="18" charset="0"/>
              </a:rPr>
              <a:t>в младшей, средней и старшей группах </a:t>
            </a:r>
            <a:r>
              <a:rPr lang="ru-RU" dirty="0">
                <a:latin typeface="Times New Roman" panose="02020603050405020304" pitchFamily="18" charset="0"/>
                <a:cs typeface="Times New Roman" panose="02020603050405020304" pitchFamily="18" charset="0"/>
              </a:rPr>
              <a:t>«Домашние животные» (с учетом возраста тематика занятий усложняется: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 нам пришел гость»(</a:t>
            </a:r>
            <a:r>
              <a:rPr lang="ru-RU" b="1" dirty="0">
                <a:solidFill>
                  <a:srgbClr val="7030A0"/>
                </a:solidFill>
                <a:latin typeface="Times New Roman" panose="02020603050405020304" pitchFamily="18" charset="0"/>
                <a:cs typeface="Times New Roman" panose="02020603050405020304" pitchFamily="18" charset="0"/>
              </a:rPr>
              <a:t>младший возраст</a:t>
            </a:r>
            <a:r>
              <a:rPr lang="ru-RU" dirty="0">
                <a:latin typeface="Times New Roman" panose="02020603050405020304" pitchFamily="18" charset="0"/>
                <a:cs typeface="Times New Roman" panose="02020603050405020304" pitchFamily="18" charset="0"/>
              </a:rPr>
              <a:t>), «В гостях у бабушки» (</a:t>
            </a:r>
            <a:r>
              <a:rPr lang="ru-RU" b="1" dirty="0">
                <a:solidFill>
                  <a:srgbClr val="7030A0"/>
                </a:solidFill>
                <a:latin typeface="Times New Roman" panose="02020603050405020304" pitchFamily="18" charset="0"/>
                <a:cs typeface="Times New Roman" panose="02020603050405020304" pitchFamily="18" charset="0"/>
              </a:rPr>
              <a:t>средний возраст</a:t>
            </a:r>
            <a:r>
              <a:rPr lang="ru-RU" dirty="0">
                <a:latin typeface="Times New Roman" panose="02020603050405020304" pitchFamily="18" charset="0"/>
                <a:cs typeface="Times New Roman" panose="02020603050405020304" pitchFamily="18" charset="0"/>
              </a:rPr>
              <a:t>), «Кто на кого чем похож и не похож?» (заяц-кролик, кабан-свинья, кошка-рысь, собака-волк)</a:t>
            </a:r>
          </a:p>
          <a:p>
            <a:pPr algn="ctr"/>
            <a:r>
              <a:rPr lang="ru-RU" b="1" dirty="0">
                <a:solidFill>
                  <a:srgbClr val="FF0000"/>
                </a:solidFill>
                <a:latin typeface="Times New Roman" panose="02020603050405020304" pitchFamily="18" charset="0"/>
                <a:cs typeface="Times New Roman" panose="02020603050405020304" pitchFamily="18" charset="0"/>
              </a:rPr>
              <a:t>Экскурсии</a:t>
            </a:r>
            <a:r>
              <a:rPr lang="ru-RU" dirty="0">
                <a:latin typeface="Times New Roman" panose="02020603050405020304" pitchFamily="18" charset="0"/>
                <a:cs typeface="Times New Roman" panose="02020603050405020304" pitchFamily="18" charset="0"/>
              </a:rPr>
              <a:t> «В сельский домик», «К ветеринару» (наблюдения за работой хозяйки и работой ветеринара) проводятся только с детьми </a:t>
            </a:r>
            <a:r>
              <a:rPr lang="ru-RU" b="1" dirty="0">
                <a:solidFill>
                  <a:srgbClr val="7030A0"/>
                </a:solidFill>
                <a:latin typeface="Times New Roman" panose="02020603050405020304" pitchFamily="18" charset="0"/>
                <a:cs typeface="Times New Roman" panose="02020603050405020304" pitchFamily="18" charset="0"/>
              </a:rPr>
              <a:t>среднего и старшего возраста.</a:t>
            </a:r>
          </a:p>
          <a:p>
            <a:pPr algn="ctr"/>
            <a:r>
              <a:rPr lang="ru-RU" b="1" dirty="0">
                <a:solidFill>
                  <a:srgbClr val="FF0000"/>
                </a:solidFill>
                <a:latin typeface="Times New Roman" panose="02020603050405020304" pitchFamily="18" charset="0"/>
                <a:cs typeface="Times New Roman" panose="02020603050405020304" pitchFamily="18" charset="0"/>
              </a:rPr>
              <a:t>Наблюдения детей </a:t>
            </a:r>
            <a:r>
              <a:rPr lang="ru-RU" dirty="0">
                <a:latin typeface="Times New Roman" panose="02020603050405020304" pitchFamily="18" charset="0"/>
                <a:cs typeface="Times New Roman" panose="02020603050405020304" pitchFamily="18" charset="0"/>
              </a:rPr>
              <a:t>на улице за животными (</a:t>
            </a:r>
            <a:r>
              <a:rPr lang="ru-RU" b="1" dirty="0">
                <a:solidFill>
                  <a:srgbClr val="7030A0"/>
                </a:solidFill>
                <a:latin typeface="Times New Roman" panose="02020603050405020304" pitchFamily="18" charset="0"/>
                <a:cs typeface="Times New Roman" panose="02020603050405020304" pitchFamily="18" charset="0"/>
              </a:rPr>
              <a:t>самостоятельно проводятся в любом возрасте </a:t>
            </a:r>
            <a:endParaRPr lang="ru-RU" b="1" dirty="0" smtClean="0">
              <a:solidFill>
                <a:srgbClr val="7030A0"/>
              </a:solidFill>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Беседа</a:t>
            </a:r>
            <a:r>
              <a:rPr lang="ru-RU" dirty="0">
                <a:latin typeface="Times New Roman" panose="02020603050405020304" pitchFamily="18" charset="0"/>
                <a:cs typeface="Times New Roman" panose="02020603050405020304" pitchFamily="18" charset="0"/>
              </a:rPr>
              <a:t> «Откуда берется молоко, шерсть …» (под руководством воспитателя) проводятся в </a:t>
            </a:r>
            <a:r>
              <a:rPr lang="ru-RU" b="1" dirty="0">
                <a:solidFill>
                  <a:srgbClr val="7030A0"/>
                </a:solidFill>
                <a:latin typeface="Times New Roman" panose="02020603050405020304" pitchFamily="18" charset="0"/>
                <a:cs typeface="Times New Roman" panose="02020603050405020304" pitchFamily="18" charset="0"/>
              </a:rPr>
              <a:t>среднем и старшем дошкольном возрасте</a:t>
            </a:r>
          </a:p>
          <a:p>
            <a:pPr algn="ctr"/>
            <a:r>
              <a:rPr lang="ru-RU" b="1" dirty="0">
                <a:solidFill>
                  <a:srgbClr val="FF0000"/>
                </a:solidFill>
                <a:latin typeface="Times New Roman" panose="02020603050405020304" pitchFamily="18" charset="0"/>
                <a:cs typeface="Times New Roman" panose="02020603050405020304" pitchFamily="18" charset="0"/>
              </a:rPr>
              <a:t>Рассказ воспитателя </a:t>
            </a:r>
            <a:r>
              <a:rPr lang="ru-RU" dirty="0">
                <a:latin typeface="Times New Roman" panose="02020603050405020304" pitchFamily="18" charset="0"/>
                <a:cs typeface="Times New Roman" panose="02020603050405020304" pitchFamily="18" charset="0"/>
              </a:rPr>
              <a:t>или детей о профессии ветеринара, работе доярки, пастуха.</a:t>
            </a:r>
          </a:p>
          <a:p>
            <a:pPr algn="ctr"/>
            <a:r>
              <a:rPr lang="ru-RU" b="1" dirty="0">
                <a:solidFill>
                  <a:srgbClr val="FF0000"/>
                </a:solidFill>
                <a:latin typeface="Times New Roman" panose="02020603050405020304" pitchFamily="18" charset="0"/>
                <a:cs typeface="Times New Roman" panose="02020603050405020304" pitchFamily="18" charset="0"/>
              </a:rPr>
              <a:t>Беседы</a:t>
            </a:r>
            <a:r>
              <a:rPr lang="ru-RU" dirty="0">
                <a:latin typeface="Times New Roman" panose="02020603050405020304" pitchFamily="18" charset="0"/>
                <a:cs typeface="Times New Roman" panose="02020603050405020304" pitchFamily="18" charset="0"/>
              </a:rPr>
              <a:t> «Правила поведения с домашними животными» начинают проводится </a:t>
            </a:r>
            <a:r>
              <a:rPr lang="ru-RU" b="1" dirty="0">
                <a:solidFill>
                  <a:srgbClr val="7030A0"/>
                </a:solidFill>
                <a:latin typeface="Times New Roman" panose="02020603050405020304" pitchFamily="18" charset="0"/>
                <a:cs typeface="Times New Roman" panose="02020603050405020304" pitchFamily="18" charset="0"/>
              </a:rPr>
              <a:t>с младшего </a:t>
            </a:r>
            <a:r>
              <a:rPr lang="ru-RU" b="1" dirty="0" smtClean="0">
                <a:solidFill>
                  <a:srgbClr val="7030A0"/>
                </a:solidFill>
                <a:latin typeface="Times New Roman" panose="02020603050405020304" pitchFamily="18" charset="0"/>
                <a:cs typeface="Times New Roman" panose="02020603050405020304" pitchFamily="18" charset="0"/>
              </a:rPr>
              <a:t>возраста</a:t>
            </a:r>
            <a:r>
              <a:rPr lang="ru-RU" dirty="0" smtClean="0">
                <a:latin typeface="Times New Roman" panose="02020603050405020304" pitchFamily="18" charset="0"/>
                <a:cs typeface="Times New Roman" panose="02020603050405020304" pitchFamily="18" charset="0"/>
              </a:rPr>
              <a:t>.</a:t>
            </a:r>
          </a:p>
          <a:p>
            <a:pPr algn="ctr"/>
            <a:r>
              <a:rPr lang="ru-RU" b="1" dirty="0" smtClean="0">
                <a:solidFill>
                  <a:srgbClr val="FF0000"/>
                </a:solidFill>
                <a:latin typeface="Times New Roman" panose="02020603050405020304" pitchFamily="18" charset="0"/>
                <a:cs typeface="Times New Roman" panose="02020603050405020304" pitchFamily="18" charset="0"/>
              </a:rPr>
              <a:t>Исследования </a:t>
            </a:r>
            <a:r>
              <a:rPr lang="ru-RU" b="1" dirty="0">
                <a:solidFill>
                  <a:srgbClr val="FF0000"/>
                </a:solidFill>
                <a:latin typeface="Times New Roman" panose="02020603050405020304" pitchFamily="18" charset="0"/>
                <a:cs typeface="Times New Roman" panose="02020603050405020304" pitchFamily="18" charset="0"/>
              </a:rPr>
              <a:t>и эксперименты</a:t>
            </a:r>
            <a:r>
              <a:rPr lang="ru-RU" dirty="0">
                <a:latin typeface="Times New Roman" panose="02020603050405020304" pitchFamily="18" charset="0"/>
                <a:cs typeface="Times New Roman" panose="02020603050405020304" pitchFamily="18" charset="0"/>
              </a:rPr>
              <a:t>: </a:t>
            </a:r>
            <a:r>
              <a:rPr lang="ru-RU" b="1" dirty="0">
                <a:solidFill>
                  <a:srgbClr val="7030A0"/>
                </a:solidFill>
                <a:latin typeface="Times New Roman" panose="02020603050405020304" pitchFamily="18" charset="0"/>
                <a:cs typeface="Times New Roman" panose="02020603050405020304" pitchFamily="18" charset="0"/>
              </a:rPr>
              <a:t>Младший возраст:</a:t>
            </a:r>
            <a:r>
              <a:rPr lang="ru-RU" dirty="0">
                <a:latin typeface="Times New Roman" panose="02020603050405020304" pitchFamily="18" charset="0"/>
                <a:cs typeface="Times New Roman" panose="02020603050405020304" pitchFamily="18" charset="0"/>
              </a:rPr>
              <a:t> «Что любит кошка». </a:t>
            </a:r>
            <a:r>
              <a:rPr lang="ru-RU" dirty="0" smtClean="0">
                <a:latin typeface="Times New Roman" panose="02020603050405020304" pitchFamily="18" charset="0"/>
                <a:cs typeface="Times New Roman" panose="02020603050405020304" pitchFamily="18" charset="0"/>
              </a:rPr>
              <a:t> </a:t>
            </a:r>
            <a:r>
              <a:rPr lang="ru-RU" b="1" dirty="0">
                <a:solidFill>
                  <a:srgbClr val="7030A0"/>
                </a:solidFill>
                <a:latin typeface="Times New Roman" panose="02020603050405020304" pitchFamily="18" charset="0"/>
                <a:cs typeface="Times New Roman" panose="02020603050405020304" pitchFamily="18" charset="0"/>
              </a:rPr>
              <a:t>Средний возраст </a:t>
            </a:r>
            <a:r>
              <a:rPr lang="ru-RU" dirty="0">
                <a:latin typeface="Times New Roman" panose="02020603050405020304" pitchFamily="18" charset="0"/>
                <a:cs typeface="Times New Roman" panose="02020603050405020304" pitchFamily="18" charset="0"/>
              </a:rPr>
              <a:t>«Плавающее перо».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a:t>
            </a:r>
            <a:r>
              <a:rPr lang="ru-RU" b="1" dirty="0">
                <a:solidFill>
                  <a:srgbClr val="7030A0"/>
                </a:solidFill>
                <a:latin typeface="Times New Roman" panose="02020603050405020304" pitchFamily="18" charset="0"/>
                <a:cs typeface="Times New Roman" panose="02020603050405020304" pitchFamily="18" charset="0"/>
              </a:rPr>
              <a:t>Старший возраст: </a:t>
            </a:r>
            <a:r>
              <a:rPr lang="ru-RU" dirty="0">
                <a:latin typeface="Times New Roman" panose="02020603050405020304" pitchFamily="18" charset="0"/>
                <a:cs typeface="Times New Roman" panose="02020603050405020304" pitchFamily="18" charset="0"/>
              </a:rPr>
              <a:t>«Крепкая ли яичная скорлупа».</a:t>
            </a:r>
          </a:p>
        </p:txBody>
      </p:sp>
    </p:spTree>
    <p:extLst>
      <p:ext uri="{BB962C8B-B14F-4D97-AF65-F5344CB8AC3E}">
        <p14:creationId xmlns:p14="http://schemas.microsoft.com/office/powerpoint/2010/main" val="1674888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501095" y="272761"/>
            <a:ext cx="6141810" cy="461665"/>
          </a:xfrm>
          <a:prstGeom prst="rect">
            <a:avLst/>
          </a:prstGeom>
        </p:spPr>
        <p:txBody>
          <a:bodyPr wrap="none">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Опытно-экспериментальная деятельность</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78752" y="1124744"/>
            <a:ext cx="7056784" cy="5170646"/>
          </a:xfrm>
          <a:prstGeom prst="rect">
            <a:avLst/>
          </a:prstGeom>
        </p:spPr>
        <p:txBody>
          <a:bodyPr wrap="square">
            <a:spAutoFit/>
          </a:bodyPr>
          <a:lstStyle/>
          <a:p>
            <a:pPr algn="ctr"/>
            <a:r>
              <a:rPr lang="ru-RU" sz="2400" b="1" dirty="0">
                <a:solidFill>
                  <a:srgbClr val="7030A0"/>
                </a:solidFill>
                <a:latin typeface="Times New Roman" panose="02020603050405020304" pitchFamily="18" charset="0"/>
                <a:cs typeface="Times New Roman" panose="02020603050405020304" pitchFamily="18" charset="0"/>
              </a:rPr>
              <a:t>В младшем дошкольном возрасте </a:t>
            </a: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эксперименты </a:t>
            </a:r>
            <a:r>
              <a:rPr lang="ru-RU" dirty="0">
                <a:latin typeface="Times New Roman" panose="02020603050405020304" pitchFamily="18" charset="0"/>
                <a:cs typeface="Times New Roman" panose="02020603050405020304" pitchFamily="18" charset="0"/>
              </a:rPr>
              <a:t>проводятся с помощью </a:t>
            </a:r>
            <a:r>
              <a:rPr lang="ru-RU" dirty="0" smtClean="0">
                <a:latin typeface="Times New Roman" panose="02020603050405020304" pitchFamily="18" charset="0"/>
                <a:cs typeface="Times New Roman" panose="02020603050405020304" pitchFamily="18" charset="0"/>
              </a:rPr>
              <a:t>воспитателя:</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«Что любит есть кошка».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наблюдают, вместе с воспитателем делают выводы.</a:t>
            </a:r>
          </a:p>
          <a:p>
            <a:pPr algn="ctr"/>
            <a:r>
              <a:rPr lang="ru-RU" sz="2400" b="1" dirty="0">
                <a:solidFill>
                  <a:srgbClr val="7030A0"/>
                </a:solidFill>
                <a:latin typeface="Times New Roman" panose="02020603050405020304" pitchFamily="18" charset="0"/>
                <a:cs typeface="Times New Roman" panose="02020603050405020304" pitchFamily="18" charset="0"/>
              </a:rPr>
              <a:t>В среднем </a:t>
            </a:r>
            <a:r>
              <a:rPr lang="ru-RU" sz="2400" b="1" dirty="0" smtClean="0">
                <a:solidFill>
                  <a:srgbClr val="7030A0"/>
                </a:solidFill>
                <a:latin typeface="Times New Roman" panose="02020603050405020304" pitchFamily="18" charset="0"/>
                <a:cs typeface="Times New Roman" panose="02020603050405020304" pitchFamily="18" charset="0"/>
              </a:rPr>
              <a:t>возрасте</a:t>
            </a:r>
          </a:p>
          <a:p>
            <a:pPr algn="ctr"/>
            <a:r>
              <a:rPr lang="ru-RU" sz="2400" b="1" dirty="0" smtClean="0">
                <a:solidFill>
                  <a:srgbClr val="7030A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дети самостоятельно могут проводить эксперименты с пером «Плавающее перо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 мехом «Зачем животным шубка?» </a:t>
            </a:r>
            <a:r>
              <a:rPr lang="ru-RU" dirty="0" smtClean="0">
                <a:latin typeface="Times New Roman" panose="02020603050405020304" pitchFamily="18" charset="0"/>
                <a:cs typeface="Times New Roman" panose="02020603050405020304" pitchFamily="18" charset="0"/>
              </a:rPr>
              <a:t>формируем умение сравнивать</a:t>
            </a:r>
            <a:r>
              <a:rPr lang="ru-RU" dirty="0">
                <a:latin typeface="Times New Roman" panose="02020603050405020304" pitchFamily="18" charset="0"/>
                <a:cs typeface="Times New Roman" panose="02020603050405020304" pitchFamily="18" charset="0"/>
              </a:rPr>
              <a:t>, анализировать, обобщать в процессе экспериментирования, устанавливать причинно-следственную зависимость, делать выводы.</a:t>
            </a:r>
          </a:p>
          <a:p>
            <a:pPr algn="ctr"/>
            <a:r>
              <a:rPr lang="ru-RU" sz="2400" b="1" dirty="0">
                <a:solidFill>
                  <a:srgbClr val="7030A0"/>
                </a:solidFill>
                <a:latin typeface="Times New Roman" panose="02020603050405020304" pitchFamily="18" charset="0"/>
                <a:cs typeface="Times New Roman" panose="02020603050405020304" pitchFamily="18" charset="0"/>
              </a:rPr>
              <a:t>В старшем дошкольном </a:t>
            </a:r>
            <a:r>
              <a:rPr lang="ru-RU" sz="2400" b="1" dirty="0" smtClean="0">
                <a:solidFill>
                  <a:srgbClr val="7030A0"/>
                </a:solidFill>
                <a:latin typeface="Times New Roman" panose="02020603050405020304" pitchFamily="18" charset="0"/>
                <a:cs typeface="Times New Roman" panose="02020603050405020304" pitchFamily="18" charset="0"/>
              </a:rPr>
              <a:t>возрасте: </a:t>
            </a: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Крепкая ли яичная скорлупа</a:t>
            </a:r>
            <a:r>
              <a:rPr lang="ru-RU" dirty="0" smtClean="0">
                <a:latin typeface="Times New Roman" panose="02020603050405020304" pitchFamily="18" charset="0"/>
                <a:cs typeface="Times New Roman" panose="02020603050405020304" pitchFamily="18" charset="0"/>
              </a:rPr>
              <a:t>»-  формируем знания </a:t>
            </a:r>
            <a:r>
              <a:rPr lang="ru-RU" dirty="0">
                <a:latin typeface="Times New Roman" panose="02020603050405020304" pitchFamily="18" charset="0"/>
                <a:cs typeface="Times New Roman" panose="02020603050405020304" pitchFamily="18" charset="0"/>
              </a:rPr>
              <a:t>о свойствах и плотности яичной скорлупы. Дети самостоятельно готовятся к эксперименту, подбирают нужный материал, разбирают схемы, проводят эксперимент, делают выводы.</a:t>
            </a:r>
          </a:p>
          <a:p>
            <a:pPr algn="ct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14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9632" y="1065476"/>
            <a:ext cx="3168352" cy="3343838"/>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98026" y="1086120"/>
            <a:ext cx="3440981" cy="3302551"/>
          </a:xfrm>
          <a:prstGeom prst="rect">
            <a:avLst/>
          </a:prstGeom>
        </p:spPr>
      </p:pic>
    </p:spTree>
    <p:extLst>
      <p:ext uri="{BB962C8B-B14F-4D97-AF65-F5344CB8AC3E}">
        <p14:creationId xmlns:p14="http://schemas.microsoft.com/office/powerpoint/2010/main" val="1674888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286000" y="2967335"/>
            <a:ext cx="4572000" cy="923330"/>
          </a:xfrm>
          <a:prstGeom prst="rect">
            <a:avLst/>
          </a:prstGeom>
        </p:spPr>
        <p:txBody>
          <a:bodyPr>
            <a:spAutoFit/>
          </a:bodyPr>
          <a:lstStyle/>
          <a:p>
            <a:r>
              <a:rPr lang="ru-RU" dirty="0" smtClean="0"/>
              <a:t>Фото Эксперимент </a:t>
            </a:r>
            <a:r>
              <a:rPr lang="ru-RU" dirty="0"/>
              <a:t>«Плавающее перо»</a:t>
            </a:r>
          </a:p>
          <a:p>
            <a:r>
              <a:rPr lang="ru-RU" dirty="0"/>
              <a:t/>
            </a:r>
            <a:br>
              <a:rPr lang="ru-RU" dirty="0"/>
            </a:br>
            <a:endParaRPr lang="ru-RU" dirty="0"/>
          </a:p>
        </p:txBody>
      </p:sp>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4434" y="939174"/>
            <a:ext cx="7065600" cy="49737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787145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770207" y="260648"/>
            <a:ext cx="5603585" cy="461665"/>
          </a:xfrm>
          <a:prstGeom prst="rect">
            <a:avLst/>
          </a:prstGeom>
        </p:spPr>
        <p:txBody>
          <a:bodyPr wrap="non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Художественно- </a:t>
            </a:r>
            <a:r>
              <a:rPr lang="ru-RU" sz="2400" b="1" dirty="0">
                <a:solidFill>
                  <a:srgbClr val="FF0000"/>
                </a:solidFill>
                <a:latin typeface="Times New Roman" panose="02020603050405020304" pitchFamily="18" charset="0"/>
                <a:cs typeface="Times New Roman" panose="02020603050405020304" pitchFamily="18" charset="0"/>
              </a:rPr>
              <a:t>эстетическое развитие</a:t>
            </a:r>
          </a:p>
        </p:txBody>
      </p:sp>
      <p:sp>
        <p:nvSpPr>
          <p:cNvPr id="4" name="Прямоугольник 3"/>
          <p:cNvSpPr/>
          <p:nvPr/>
        </p:nvSpPr>
        <p:spPr>
          <a:xfrm>
            <a:off x="1331640" y="889843"/>
            <a:ext cx="7128792" cy="5539978"/>
          </a:xfrm>
          <a:prstGeom prst="rect">
            <a:avLst/>
          </a:prstGeom>
        </p:spPr>
        <p:txBody>
          <a:bodyPr wrap="square">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Лепка «Животное</a:t>
            </a:r>
            <a:r>
              <a:rPr lang="ru-RU" sz="2400" b="1" dirty="0">
                <a:solidFill>
                  <a:srgbClr val="C00000"/>
                </a:solidFill>
                <a:latin typeface="Times New Roman" panose="02020603050405020304" pitchFamily="18" charset="0"/>
                <a:cs typeface="Times New Roman" panose="02020603050405020304" pitchFamily="18" charset="0"/>
              </a:rPr>
              <a:t>, которое живет рядом со мной»</a:t>
            </a:r>
          </a:p>
          <a:p>
            <a:pPr algn="ct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Младший </a:t>
            </a:r>
            <a:r>
              <a:rPr lang="ru-RU" sz="2400" b="1" dirty="0">
                <a:solidFill>
                  <a:srgbClr val="7030A0"/>
                </a:solidFill>
                <a:latin typeface="Times New Roman" panose="02020603050405020304" pitchFamily="18" charset="0"/>
                <a:cs typeface="Times New Roman" panose="02020603050405020304" pitchFamily="18" charset="0"/>
              </a:rPr>
              <a:t>дошкольный возраст</a:t>
            </a:r>
          </a:p>
          <a:p>
            <a:pPr algn="ctr"/>
            <a:r>
              <a:rPr lang="ru-RU" dirty="0" smtClean="0">
                <a:latin typeface="Times New Roman" panose="02020603050405020304" pitchFamily="18" charset="0"/>
                <a:cs typeface="Times New Roman" panose="02020603050405020304" pitchFamily="18" charset="0"/>
              </a:rPr>
              <a:t>Воспитатель </a:t>
            </a:r>
            <a:r>
              <a:rPr lang="ru-RU" dirty="0">
                <a:latin typeface="Times New Roman" panose="02020603050405020304" pitchFamily="18" charset="0"/>
                <a:cs typeface="Times New Roman" panose="02020603050405020304" pitchFamily="18" charset="0"/>
              </a:rPr>
              <a:t>показывает методы лепки, приемы соединения деталей, разные приемы украшения, ребенок выбирает кого хочет слепить.</a:t>
            </a:r>
          </a:p>
          <a:p>
            <a:pPr algn="ctr"/>
            <a:r>
              <a:rPr lang="ru-RU" sz="2400" b="1" dirty="0">
                <a:solidFill>
                  <a:srgbClr val="7030A0"/>
                </a:solidFill>
                <a:latin typeface="Times New Roman" panose="02020603050405020304" pitchFamily="18" charset="0"/>
                <a:cs typeface="Times New Roman" panose="02020603050405020304" pitchFamily="18" charset="0"/>
              </a:rPr>
              <a:t>Средний возраст</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Лепка с использованием разного дополнительного материала (пуговиц, шишек, желудей, веточек).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Воспитатель </a:t>
            </a:r>
            <a:r>
              <a:rPr lang="ru-RU" dirty="0">
                <a:latin typeface="Times New Roman" panose="02020603050405020304" pitchFamily="18" charset="0"/>
                <a:cs typeface="Times New Roman" panose="02020603050405020304" pitchFamily="18" charset="0"/>
              </a:rPr>
              <a:t>проводит беседу «Как, каким образом можно использовать разный материал при лепке. Дети самостоятельно выбирают методы лепки, приемы украшения, выбирают дополнительный материал, ставят перед собой цель.</a:t>
            </a:r>
          </a:p>
          <a:p>
            <a:pPr algn="ctr"/>
            <a:r>
              <a:rPr lang="ru-RU" sz="2400" b="1" dirty="0">
                <a:solidFill>
                  <a:srgbClr val="7030A0"/>
                </a:solidFill>
                <a:latin typeface="Times New Roman" panose="02020603050405020304" pitchFamily="18" charset="0"/>
                <a:cs typeface="Times New Roman" panose="02020603050405020304" pitchFamily="18" charset="0"/>
              </a:rPr>
              <a:t>Старший возраст</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Дети сами решают, надо им использовать дополнительный материал для работы или нет, выбирают, какой нужен, какие методы лепки он будет использовать, приемы соединения деталей, приемы украшения. Определяет цель дает оценку полученному результату, исправляет если что-то не получилось</a:t>
            </a:r>
          </a:p>
        </p:txBody>
      </p:sp>
    </p:spTree>
    <p:extLst>
      <p:ext uri="{BB962C8B-B14F-4D97-AF65-F5344CB8AC3E}">
        <p14:creationId xmlns:p14="http://schemas.microsoft.com/office/powerpoint/2010/main" val="3787145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5736" y="260647"/>
            <a:ext cx="4651283" cy="3276411"/>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24099" y="3700821"/>
            <a:ext cx="6128221" cy="2847127"/>
          </a:xfrm>
          <a:prstGeom prst="rect">
            <a:avLst/>
          </a:prstGeom>
        </p:spPr>
      </p:pic>
    </p:spTree>
    <p:extLst>
      <p:ext uri="{BB962C8B-B14F-4D97-AF65-F5344CB8AC3E}">
        <p14:creationId xmlns:p14="http://schemas.microsoft.com/office/powerpoint/2010/main" val="378714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474910"/>
            <a:ext cx="5251716" cy="2954090"/>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7190" y="4437112"/>
            <a:ext cx="1543792" cy="1812373"/>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15816" y="3813742"/>
            <a:ext cx="1817146" cy="2011329"/>
          </a:xfrm>
          <a:prstGeom prst="rect">
            <a:avLst/>
          </a:prstGeom>
        </p:spPr>
      </p:pic>
      <p:pic>
        <p:nvPicPr>
          <p:cNvPr id="7" name="Рисунок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05252" y="4650688"/>
            <a:ext cx="1514558" cy="1907557"/>
          </a:xfrm>
          <a:prstGeom prst="rect">
            <a:avLst/>
          </a:prstGeom>
        </p:spPr>
      </p:pic>
      <p:pic>
        <p:nvPicPr>
          <p:cNvPr id="8" name="Рисунок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51710" y="4006853"/>
            <a:ext cx="2248303" cy="1739331"/>
          </a:xfrm>
          <a:prstGeom prst="rect">
            <a:avLst/>
          </a:prstGeom>
        </p:spPr>
      </p:pic>
    </p:spTree>
    <p:extLst>
      <p:ext uri="{BB962C8B-B14F-4D97-AF65-F5344CB8AC3E}">
        <p14:creationId xmlns:p14="http://schemas.microsoft.com/office/powerpoint/2010/main" val="3312750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321368" y="548680"/>
            <a:ext cx="7056784" cy="5447645"/>
          </a:xfrm>
          <a:prstGeom prst="rect">
            <a:avLst/>
          </a:prstGeom>
        </p:spPr>
        <p:txBody>
          <a:bodyPr wrap="square">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Рисование « Моё любимое животное»</a:t>
            </a:r>
          </a:p>
          <a:p>
            <a:pPr algn="ctr"/>
            <a:r>
              <a:rPr lang="ru-RU" dirty="0" smtClean="0">
                <a:latin typeface="Times New Roman" panose="02020603050405020304" pitchFamily="18" charset="0"/>
                <a:cs typeface="Times New Roman" panose="02020603050405020304" pitchFamily="18" charset="0"/>
              </a:rPr>
              <a:t> </a:t>
            </a:r>
          </a:p>
          <a:p>
            <a:pPr algn="ctr"/>
            <a:r>
              <a:rPr lang="ru-RU" sz="2400" b="1" dirty="0" smtClean="0">
                <a:solidFill>
                  <a:srgbClr val="7030A0"/>
                </a:solidFill>
                <a:latin typeface="Times New Roman" panose="02020603050405020304" pitchFamily="18" charset="0"/>
                <a:cs typeface="Times New Roman" panose="02020603050405020304" pitchFamily="18" charset="0"/>
              </a:rPr>
              <a:t>Младший </a:t>
            </a:r>
            <a:r>
              <a:rPr lang="ru-RU" sz="2400" b="1" dirty="0">
                <a:solidFill>
                  <a:srgbClr val="7030A0"/>
                </a:solidFill>
                <a:latin typeface="Times New Roman" panose="02020603050405020304" pitchFamily="18" charset="0"/>
                <a:cs typeface="Times New Roman" panose="02020603050405020304" pitchFamily="18" charset="0"/>
              </a:rPr>
              <a:t>дошкольный возраст</a:t>
            </a:r>
          </a:p>
          <a:p>
            <a:pPr algn="ctr"/>
            <a:r>
              <a:rPr lang="ru-RU" dirty="0">
                <a:latin typeface="Times New Roman" panose="02020603050405020304" pitchFamily="18" charset="0"/>
                <a:cs typeface="Times New Roman" panose="02020603050405020304" pitchFamily="18" charset="0"/>
              </a:rPr>
              <a:t>Воспитатель показывает методы и приемы рисования, подбирает краску (гуашь), ребенок самостоятельно решает что он хочет нарисовать</a:t>
            </a:r>
          </a:p>
          <a:p>
            <a:pPr algn="ctr"/>
            <a:r>
              <a:rPr lang="ru-RU" dirty="0" smtClean="0">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Средний дошкольный возраст </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Воспитатель напоминает методы и приемы рисования, способы украшения, напоминает, как смешивать краски. Дети самостоятельно выбирают что им рисовать, какими средствами изображения (красками, мелками, фломастерами, ручкам) пользоваться.</a:t>
            </a:r>
          </a:p>
          <a:p>
            <a:pPr algn="ctr"/>
            <a:r>
              <a:rPr lang="ru-RU" dirty="0" smtClean="0">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Старший дошкольный возраст </a:t>
            </a:r>
            <a:endParaRPr lang="ru-RU" b="1" dirty="0">
              <a:solidFill>
                <a:srgbClr val="7030A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Дети самостоятельно выбирают средства изображения, самостоятельно выбирают методы и приемы изображения, способы украшения, решают нужно ли им смешивать цвета, какие, могут использовать для рисования цветной песок, выбирают кисточки с разным объемом ворса, ставят цель, дают оценку своей работе, исправляют</a:t>
            </a:r>
          </a:p>
        </p:txBody>
      </p:sp>
    </p:spTree>
    <p:extLst>
      <p:ext uri="{BB962C8B-B14F-4D97-AF65-F5344CB8AC3E}">
        <p14:creationId xmlns:p14="http://schemas.microsoft.com/office/powerpoint/2010/main" val="378714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955267" y="401564"/>
            <a:ext cx="3570208" cy="646331"/>
          </a:xfrm>
          <a:prstGeom prst="rect">
            <a:avLst/>
          </a:prstGeom>
        </p:spPr>
        <p:txBody>
          <a:bodyPr wrap="none">
            <a:spAutoFit/>
          </a:bodyPr>
          <a:lstStyle/>
          <a:p>
            <a:r>
              <a:rPr lang="ru-RU" sz="3600" b="1" dirty="0">
                <a:solidFill>
                  <a:srgbClr val="FF0000"/>
                </a:solidFill>
                <a:latin typeface="Gabriola" panose="04040605051002020D02" pitchFamily="82" charset="0"/>
              </a:rPr>
              <a:t>Постановка проблемы:</a:t>
            </a:r>
          </a:p>
        </p:txBody>
      </p:sp>
      <p:sp>
        <p:nvSpPr>
          <p:cNvPr id="4" name="Прямоугольник 3"/>
          <p:cNvSpPr/>
          <p:nvPr/>
        </p:nvSpPr>
        <p:spPr>
          <a:xfrm>
            <a:off x="1331640" y="1340768"/>
            <a:ext cx="7272808" cy="397031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Развитие самостоятельности и инициативы</a:t>
            </a:r>
            <a:r>
              <a:rPr lang="ru-RU" dirty="0">
                <a:latin typeface="Times New Roman" panose="02020603050405020304" pitchFamily="18" charset="0"/>
                <a:cs typeface="Times New Roman" panose="02020603050405020304" pitchFamily="18" charset="0"/>
              </a:rPr>
              <a:t>  — важная задача воспитания  </a:t>
            </a:r>
            <a:r>
              <a:rPr lang="ru-RU" b="1" dirty="0">
                <a:latin typeface="Times New Roman" panose="02020603050405020304" pitchFamily="18" charset="0"/>
                <a:cs typeface="Times New Roman" panose="02020603050405020304" pitchFamily="18" charset="0"/>
              </a:rPr>
              <a:t>детей дошкольного возраста</a:t>
            </a:r>
            <a:r>
              <a:rPr lang="ru-RU" dirty="0">
                <a:latin typeface="Times New Roman" panose="02020603050405020304" pitchFamily="18" charset="0"/>
                <a:cs typeface="Times New Roman" panose="02020603050405020304" pitchFamily="18" charset="0"/>
              </a:rPr>
              <a:t> . Ребенок в своих действиях и поступках  </a:t>
            </a:r>
            <a:r>
              <a:rPr lang="ru-RU" b="1" dirty="0">
                <a:latin typeface="Times New Roman" panose="02020603050405020304" pitchFamily="18" charset="0"/>
                <a:cs typeface="Times New Roman" panose="02020603050405020304" pitchFamily="18" charset="0"/>
              </a:rPr>
              <a:t>активно</a:t>
            </a:r>
            <a:r>
              <a:rPr lang="ru-RU" dirty="0">
                <a:latin typeface="Times New Roman" panose="02020603050405020304" pitchFamily="18" charset="0"/>
                <a:cs typeface="Times New Roman" panose="02020603050405020304" pitchFamily="18" charset="0"/>
              </a:rPr>
              <a:t>  и настойчиво проявляет стремление к  </a:t>
            </a:r>
            <a:r>
              <a:rPr lang="ru-RU" b="1" dirty="0">
                <a:latin typeface="Times New Roman" panose="02020603050405020304" pitchFamily="18" charset="0"/>
                <a:cs typeface="Times New Roman" panose="02020603050405020304" pitchFamily="18" charset="0"/>
              </a:rPr>
              <a:t>самостоятельности и активности</a:t>
            </a:r>
            <a:r>
              <a:rPr lang="ru-RU"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Но, к сожалению, большинство взрослых в </a:t>
            </a:r>
            <a:r>
              <a:rPr lang="ru-RU" dirty="0" err="1">
                <a:latin typeface="Times New Roman" panose="02020603050405020304" pitchFamily="18" charset="0"/>
                <a:cs typeface="Times New Roman" panose="02020603050405020304" pitchFamily="18" charset="0"/>
              </a:rPr>
              <a:t>сензитивный</a:t>
            </a:r>
            <a:r>
              <a:rPr lang="ru-RU" dirty="0">
                <a:latin typeface="Times New Roman" panose="02020603050405020304" pitchFamily="18" charset="0"/>
                <a:cs typeface="Times New Roman" panose="02020603050405020304" pitchFamily="18" charset="0"/>
              </a:rPr>
              <a:t> период  </a:t>
            </a:r>
            <a:r>
              <a:rPr lang="ru-RU" b="1" dirty="0">
                <a:latin typeface="Times New Roman" panose="02020603050405020304" pitchFamily="18" charset="0"/>
                <a:cs typeface="Times New Roman" panose="02020603050405020304" pitchFamily="18" charset="0"/>
              </a:rPr>
              <a:t>развития самостоятельности</a:t>
            </a:r>
            <a:r>
              <a:rPr lang="ru-RU" dirty="0">
                <a:latin typeface="Times New Roman" panose="02020603050405020304" pitchFamily="18" charset="0"/>
                <a:cs typeface="Times New Roman" panose="02020603050405020304" pitchFamily="18" charset="0"/>
              </a:rPr>
              <a:t>  подавляют инициативу  </a:t>
            </a:r>
            <a:r>
              <a:rPr lang="ru-RU" b="1" dirty="0">
                <a:latin typeface="Times New Roman" panose="02020603050405020304" pitchFamily="18" charset="0"/>
                <a:cs typeface="Times New Roman" panose="02020603050405020304" pitchFamily="18" charset="0"/>
              </a:rPr>
              <a:t>детей</a:t>
            </a:r>
            <a:r>
              <a:rPr lang="ru-RU" dirty="0">
                <a:latin typeface="Times New Roman" panose="02020603050405020304" pitchFamily="18" charset="0"/>
                <a:cs typeface="Times New Roman" panose="02020603050405020304" pitchFamily="18" charset="0"/>
              </a:rPr>
              <a:t> , в результате чего у  </a:t>
            </a:r>
            <a:r>
              <a:rPr lang="ru-RU" b="1" dirty="0">
                <a:latin typeface="Times New Roman" panose="02020603050405020304" pitchFamily="18" charset="0"/>
                <a:cs typeface="Times New Roman" panose="02020603050405020304" pitchFamily="18" charset="0"/>
              </a:rPr>
              <a:t>детей</a:t>
            </a:r>
            <a:r>
              <a:rPr lang="ru-RU" dirty="0">
                <a:latin typeface="Times New Roman" panose="02020603050405020304" pitchFamily="18" charset="0"/>
                <a:cs typeface="Times New Roman" panose="02020603050405020304" pitchFamily="18" charset="0"/>
              </a:rPr>
              <a:t>  возникают сложности в  </a:t>
            </a:r>
            <a:r>
              <a:rPr lang="ru-RU" b="1" dirty="0">
                <a:latin typeface="Times New Roman" panose="02020603050405020304" pitchFamily="18" charset="0"/>
                <a:cs typeface="Times New Roman" panose="02020603050405020304" pitchFamily="18" charset="0"/>
              </a:rPr>
              <a:t>самообслуживании</a:t>
            </a:r>
            <a:r>
              <a:rPr lang="ru-RU" dirty="0">
                <a:latin typeface="Times New Roman" panose="02020603050405020304" pitchFamily="18" charset="0"/>
                <a:cs typeface="Times New Roman" panose="02020603050405020304" pitchFamily="18" charset="0"/>
              </a:rPr>
              <a:t> , инициативности и относительной независимости ребенка. С каждым годом число  </a:t>
            </a:r>
            <a:r>
              <a:rPr lang="ru-RU" b="1" dirty="0">
                <a:latin typeface="Times New Roman" panose="02020603050405020304" pitchFamily="18" charset="0"/>
                <a:cs typeface="Times New Roman" panose="02020603050405020304" pitchFamily="18" charset="0"/>
              </a:rPr>
              <a:t>несамостоятельных младших дошкольников неуклонно растет</a:t>
            </a:r>
            <a:r>
              <a:rPr lang="ru-RU" dirty="0">
                <a:latin typeface="Times New Roman" panose="02020603050405020304" pitchFamily="18" charset="0"/>
                <a:cs typeface="Times New Roman" panose="02020603050405020304" pitchFamily="18" charset="0"/>
              </a:rPr>
              <a:t> . Вместе с тем, в  </a:t>
            </a:r>
            <a:r>
              <a:rPr lang="ru-RU" b="1" dirty="0">
                <a:latin typeface="Times New Roman" panose="02020603050405020304" pitchFamily="18" charset="0"/>
                <a:cs typeface="Times New Roman" panose="02020603050405020304" pitchFamily="18" charset="0"/>
              </a:rPr>
              <a:t>практике работы ДОУ педагоги</a:t>
            </a:r>
            <a:r>
              <a:rPr lang="ru-RU" dirty="0">
                <a:latin typeface="Times New Roman" panose="02020603050405020304" pitchFamily="18" charset="0"/>
                <a:cs typeface="Times New Roman" panose="02020603050405020304" pitchFamily="18" charset="0"/>
              </a:rPr>
              <a:t>  испытывают трудности в  </a:t>
            </a:r>
            <a:r>
              <a:rPr lang="ru-RU" b="1" dirty="0">
                <a:latin typeface="Times New Roman" panose="02020603050405020304" pitchFamily="18" charset="0"/>
                <a:cs typeface="Times New Roman" panose="02020603050405020304" pitchFamily="18" charset="0"/>
              </a:rPr>
              <a:t>развитии самостоятельности у дошкольников</a:t>
            </a:r>
            <a:r>
              <a:rPr lang="ru-RU" dirty="0">
                <a:latin typeface="Times New Roman" panose="02020603050405020304" pitchFamily="18" charset="0"/>
                <a:cs typeface="Times New Roman" panose="02020603050405020304" pitchFamily="18" charset="0"/>
              </a:rPr>
              <a:t> : не знают специфики работы по  </a:t>
            </a:r>
            <a:r>
              <a:rPr lang="ru-RU" b="1" dirty="0">
                <a:latin typeface="Times New Roman" panose="02020603050405020304" pitchFamily="18" charset="0"/>
                <a:cs typeface="Times New Roman" panose="02020603050405020304" pitchFamily="18" charset="0"/>
              </a:rPr>
              <a:t>развитию самостоятельности</a:t>
            </a:r>
            <a:r>
              <a:rPr lang="ru-RU" dirty="0">
                <a:latin typeface="Times New Roman" panose="02020603050405020304" pitchFamily="18" charset="0"/>
                <a:cs typeface="Times New Roman" panose="02020603050405020304" pitchFamily="18" charset="0"/>
              </a:rPr>
              <a:t> , затрудняются в выборе форм, методов и приемов  </a:t>
            </a:r>
            <a:r>
              <a:rPr lang="ru-RU" b="1" dirty="0">
                <a:latin typeface="Times New Roman" panose="02020603050405020304" pitchFamily="18" charset="0"/>
                <a:cs typeface="Times New Roman" panose="02020603050405020304" pitchFamily="18" charset="0"/>
              </a:rPr>
              <a:t>развития у детей инициативности</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28239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56175" y="1310398"/>
            <a:ext cx="2646151" cy="3808320"/>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5111" y="741734"/>
            <a:ext cx="4651544" cy="2675564"/>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83168" y="3645024"/>
            <a:ext cx="4733851" cy="2279195"/>
          </a:xfrm>
          <a:prstGeom prst="rect">
            <a:avLst/>
          </a:prstGeom>
        </p:spPr>
      </p:pic>
    </p:spTree>
    <p:extLst>
      <p:ext uri="{BB962C8B-B14F-4D97-AF65-F5344CB8AC3E}">
        <p14:creationId xmlns:p14="http://schemas.microsoft.com/office/powerpoint/2010/main" val="3787145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331630" y="692696"/>
            <a:ext cx="7056784" cy="5262979"/>
          </a:xfrm>
          <a:prstGeom prst="rect">
            <a:avLst/>
          </a:prstGeom>
        </p:spPr>
        <p:txBody>
          <a:bodyPr wrap="square">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Аппликация </a:t>
            </a:r>
            <a:r>
              <a:rPr lang="ru-RU" sz="2400" b="1" dirty="0" smtClean="0">
                <a:solidFill>
                  <a:srgbClr val="C00000"/>
                </a:solidFill>
                <a:latin typeface="Times New Roman" panose="02020603050405020304" pitchFamily="18" charset="0"/>
                <a:cs typeface="Times New Roman" panose="02020603050405020304" pitchFamily="18" charset="0"/>
              </a:rPr>
              <a:t>« Любимое животное»</a:t>
            </a:r>
            <a:endParaRPr lang="ru-RU" sz="2400" b="1" dirty="0">
              <a:solidFill>
                <a:srgbClr val="C00000"/>
              </a:solidFill>
              <a:latin typeface="Times New Roman" panose="02020603050405020304" pitchFamily="18" charset="0"/>
              <a:cs typeface="Times New Roman" panose="02020603050405020304" pitchFamily="18" charset="0"/>
            </a:endParaRPr>
          </a:p>
          <a:p>
            <a:pPr algn="ct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Младший </a:t>
            </a:r>
            <a:r>
              <a:rPr lang="ru-RU" sz="2400" b="1" dirty="0">
                <a:solidFill>
                  <a:srgbClr val="7030A0"/>
                </a:solidFill>
                <a:latin typeface="Times New Roman" panose="02020603050405020304" pitchFamily="18" charset="0"/>
                <a:cs typeface="Times New Roman" panose="02020603050405020304" pitchFamily="18" charset="0"/>
              </a:rPr>
              <a:t>дошкольный возраст</a:t>
            </a:r>
          </a:p>
          <a:p>
            <a:pPr algn="ctr"/>
            <a:r>
              <a:rPr lang="ru-RU" dirty="0">
                <a:latin typeface="Times New Roman" panose="02020603050405020304" pitchFamily="18" charset="0"/>
                <a:cs typeface="Times New Roman" panose="02020603050405020304" pitchFamily="18" charset="0"/>
              </a:rPr>
              <a:t>Воспитатель напоминает, как пользоваться клеем, подготавливает шаблоны для аппликации.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самостоятельно выбирают животных, подбирают </a:t>
            </a:r>
            <a:r>
              <a:rPr lang="ru-RU" dirty="0" smtClean="0">
                <a:latin typeface="Times New Roman" panose="02020603050405020304" pitchFamily="18" charset="0"/>
                <a:cs typeface="Times New Roman" panose="02020603050405020304" pitchFamily="18" charset="0"/>
              </a:rPr>
              <a:t>детенышей.</a:t>
            </a:r>
          </a:p>
          <a:p>
            <a:pPr algn="ctr"/>
            <a:r>
              <a:rPr lang="ru-RU" dirty="0" smtClean="0">
                <a:latin typeface="Times New Roman" panose="02020603050405020304" pitchFamily="18" charset="0"/>
                <a:cs typeface="Times New Roman" panose="02020603050405020304" pitchFamily="18" charset="0"/>
              </a:rPr>
              <a:t>С </a:t>
            </a:r>
            <a:r>
              <a:rPr lang="ru-RU" dirty="0">
                <a:latin typeface="Times New Roman" panose="02020603050405020304" pitchFamily="18" charset="0"/>
                <a:cs typeface="Times New Roman" panose="02020603050405020304" pitchFamily="18" charset="0"/>
              </a:rPr>
              <a:t>помощью воспитателя распределяют месторасположение животных.</a:t>
            </a:r>
          </a:p>
          <a:p>
            <a:pPr algn="ctr"/>
            <a:r>
              <a:rPr lang="ru-RU" sz="2400" b="1" dirty="0">
                <a:solidFill>
                  <a:srgbClr val="7030A0"/>
                </a:solidFill>
                <a:latin typeface="Times New Roman" panose="02020603050405020304" pitchFamily="18" charset="0"/>
                <a:cs typeface="Times New Roman" panose="02020603050405020304" pitchFamily="18" charset="0"/>
              </a:rPr>
              <a:t>Средний дошкольный возраст</a:t>
            </a:r>
          </a:p>
          <a:p>
            <a:pPr algn="ctr"/>
            <a:r>
              <a:rPr lang="ru-RU" dirty="0">
                <a:latin typeface="Times New Roman" panose="02020603050405020304" pitchFamily="18" charset="0"/>
                <a:cs typeface="Times New Roman" panose="02020603050405020304" pitchFamily="18" charset="0"/>
              </a:rPr>
              <a:t>Дети с помощью воспитателя составляют сюжет, вырезают готовые заготовки или обводят шаблоны, распределяют месторасположение животных.</a:t>
            </a:r>
          </a:p>
          <a:p>
            <a:pPr algn="ctr"/>
            <a:r>
              <a:rPr lang="ru-RU" sz="2400" b="1" dirty="0">
                <a:solidFill>
                  <a:srgbClr val="7030A0"/>
                </a:solidFill>
                <a:latin typeface="Times New Roman" panose="02020603050405020304" pitchFamily="18" charset="0"/>
                <a:cs typeface="Times New Roman" panose="02020603050405020304" pitchFamily="18" charset="0"/>
              </a:rPr>
              <a:t>Старший дошкольный возраст</a:t>
            </a:r>
          </a:p>
          <a:p>
            <a:pPr algn="ctr"/>
            <a:r>
              <a:rPr lang="ru-RU" dirty="0">
                <a:latin typeface="Times New Roman" panose="02020603050405020304" pitchFamily="18" charset="0"/>
                <a:cs typeface="Times New Roman" panose="02020603050405020304" pitchFamily="18" charset="0"/>
              </a:rPr>
              <a:t>Дети самостоятельно придумывают сюжет, выбирают шаблоны или сами рисуют животных и вырезают, используют украшения для оформления работы, ставят цель, учатся обсуждать и договариваться между собой, оценивают конечный результат, исправляют ошибки.</a:t>
            </a:r>
          </a:p>
        </p:txBody>
      </p:sp>
    </p:spTree>
    <p:extLst>
      <p:ext uri="{BB962C8B-B14F-4D97-AF65-F5344CB8AC3E}">
        <p14:creationId xmlns:p14="http://schemas.microsoft.com/office/powerpoint/2010/main" val="3787145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1720" y="342905"/>
            <a:ext cx="2736304" cy="2956631"/>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404358"/>
            <a:ext cx="1728192" cy="288351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75656" y="3429000"/>
            <a:ext cx="5976664" cy="3168900"/>
          </a:xfrm>
          <a:prstGeom prst="rect">
            <a:avLst/>
          </a:prstGeom>
        </p:spPr>
      </p:pic>
    </p:spTree>
    <p:extLst>
      <p:ext uri="{BB962C8B-B14F-4D97-AF65-F5344CB8AC3E}">
        <p14:creationId xmlns:p14="http://schemas.microsoft.com/office/powerpoint/2010/main" val="277549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674" y="116632"/>
            <a:ext cx="3618590" cy="2035457"/>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528" y="2192307"/>
            <a:ext cx="3038355" cy="2575317"/>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95936" y="118513"/>
            <a:ext cx="4922378" cy="2949887"/>
          </a:xfrm>
          <a:prstGeom prst="rect">
            <a:avLst/>
          </a:prstGeom>
        </p:spPr>
      </p:pic>
      <p:pic>
        <p:nvPicPr>
          <p:cNvPr id="7" name="Рисунок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19873" y="3429000"/>
            <a:ext cx="2351472" cy="2448272"/>
          </a:xfrm>
          <a:prstGeom prst="rect">
            <a:avLst/>
          </a:prstGeom>
        </p:spPr>
      </p:pic>
      <p:pic>
        <p:nvPicPr>
          <p:cNvPr id="8" name="Рисунок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35913" y="4221088"/>
            <a:ext cx="3045153" cy="2473343"/>
          </a:xfrm>
          <a:prstGeom prst="rect">
            <a:avLst/>
          </a:prstGeom>
        </p:spPr>
      </p:pic>
      <p:sp>
        <p:nvSpPr>
          <p:cNvPr id="9" name="TextBox 8"/>
          <p:cNvSpPr txBox="1"/>
          <p:nvPr/>
        </p:nvSpPr>
        <p:spPr>
          <a:xfrm>
            <a:off x="1619672" y="6165304"/>
            <a:ext cx="2377574" cy="369332"/>
          </a:xfrm>
          <a:prstGeom prst="rect">
            <a:avLst/>
          </a:prstGeom>
          <a:noFill/>
        </p:spPr>
        <p:txBody>
          <a:bodyPr wrap="none" rtlCol="0">
            <a:spAutoFit/>
          </a:bodyPr>
          <a:lstStyle/>
          <a:p>
            <a:r>
              <a:rPr lang="ru-RU" dirty="0" smtClean="0"/>
              <a:t>Оформление альбома</a:t>
            </a:r>
            <a:endParaRPr lang="ru-RU" dirty="0"/>
          </a:p>
        </p:txBody>
      </p:sp>
    </p:spTree>
    <p:extLst>
      <p:ext uri="{BB962C8B-B14F-4D97-AF65-F5344CB8AC3E}">
        <p14:creationId xmlns:p14="http://schemas.microsoft.com/office/powerpoint/2010/main" val="1674888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Прямоугольник 3"/>
          <p:cNvSpPr/>
          <p:nvPr/>
        </p:nvSpPr>
        <p:spPr>
          <a:xfrm>
            <a:off x="1619672" y="836712"/>
            <a:ext cx="6336704" cy="4247317"/>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Игровые упражнения (самостоятельно)</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Младший </a:t>
            </a:r>
            <a:r>
              <a:rPr lang="ru-RU" sz="2400" b="1" dirty="0">
                <a:solidFill>
                  <a:srgbClr val="7030A0"/>
                </a:solidFill>
                <a:latin typeface="Times New Roman" panose="02020603050405020304" pitchFamily="18" charset="0"/>
                <a:cs typeface="Times New Roman" panose="02020603050405020304" pitchFamily="18" charset="0"/>
              </a:rPr>
              <a:t>дошкольный </a:t>
            </a:r>
            <a:r>
              <a:rPr lang="ru-RU" sz="2400" b="1" dirty="0" smtClean="0">
                <a:solidFill>
                  <a:srgbClr val="7030A0"/>
                </a:solidFill>
                <a:latin typeface="Times New Roman" panose="02020603050405020304" pitchFamily="18" charset="0"/>
                <a:cs typeface="Times New Roman" panose="02020603050405020304" pitchFamily="18" charset="0"/>
              </a:rPr>
              <a:t>возраст</a:t>
            </a:r>
            <a:endParaRPr lang="ru-RU" sz="2400" b="1" dirty="0">
              <a:solidFill>
                <a:srgbClr val="7030A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«Разукрась правильно», «Дорисуй животное»</a:t>
            </a:r>
          </a:p>
          <a:p>
            <a:pPr algn="ct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Средний </a:t>
            </a:r>
            <a:r>
              <a:rPr lang="ru-RU" sz="2400" b="1" dirty="0">
                <a:solidFill>
                  <a:srgbClr val="7030A0"/>
                </a:solidFill>
                <a:latin typeface="Times New Roman" panose="02020603050405020304" pitchFamily="18" charset="0"/>
                <a:cs typeface="Times New Roman" panose="02020603050405020304" pitchFamily="18" charset="0"/>
              </a:rPr>
              <a:t>дошкольный возраст </a:t>
            </a:r>
          </a:p>
          <a:p>
            <a:pPr algn="ctr"/>
            <a:r>
              <a:rPr lang="ru-RU" dirty="0">
                <a:latin typeface="Times New Roman" panose="02020603050405020304" pitchFamily="18" charset="0"/>
                <a:cs typeface="Times New Roman" panose="02020603050405020304" pitchFamily="18" charset="0"/>
              </a:rPr>
              <a:t>"Составь животное", "Дорисуй животное" "Выбери животное по силуэту», «Нарисуй животное, используя схематические изображения разных животных»</a:t>
            </a:r>
          </a:p>
          <a:p>
            <a:pPr algn="ct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Старший </a:t>
            </a:r>
            <a:r>
              <a:rPr lang="ru-RU" sz="2400" b="1" dirty="0">
                <a:solidFill>
                  <a:srgbClr val="7030A0"/>
                </a:solidFill>
                <a:latin typeface="Times New Roman" panose="02020603050405020304" pitchFamily="18" charset="0"/>
                <a:cs typeface="Times New Roman" panose="02020603050405020304" pitchFamily="18" charset="0"/>
              </a:rPr>
              <a:t>дошкольный </a:t>
            </a:r>
            <a:r>
              <a:rPr lang="ru-RU" sz="2400" b="1" dirty="0" smtClean="0">
                <a:solidFill>
                  <a:srgbClr val="7030A0"/>
                </a:solidFill>
                <a:latin typeface="Times New Roman" panose="02020603050405020304" pitchFamily="18" charset="0"/>
                <a:cs typeface="Times New Roman" panose="02020603050405020304" pitchFamily="18" charset="0"/>
              </a:rPr>
              <a:t>возраст</a:t>
            </a:r>
            <a:endParaRPr lang="ru-RU" sz="2400" b="1" dirty="0">
              <a:solidFill>
                <a:srgbClr val="7030A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"Нарисуй животное по точкам", «Нарисуй животное по цифрам» , «Нарисуй животное, используя схемы»</a:t>
            </a:r>
          </a:p>
        </p:txBody>
      </p:sp>
    </p:spTree>
    <p:extLst>
      <p:ext uri="{BB962C8B-B14F-4D97-AF65-F5344CB8AC3E}">
        <p14:creationId xmlns:p14="http://schemas.microsoft.com/office/powerpoint/2010/main" val="2647105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8808" y="3096653"/>
            <a:ext cx="2232248" cy="3534594"/>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1461" y="3115590"/>
            <a:ext cx="2821388" cy="3534594"/>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3188628" y="-1336032"/>
            <a:ext cx="2766744" cy="5773860"/>
          </a:xfrm>
          <a:prstGeom prst="rect">
            <a:avLst/>
          </a:prstGeom>
        </p:spPr>
      </p:pic>
    </p:spTree>
    <p:extLst>
      <p:ext uri="{BB962C8B-B14F-4D97-AF65-F5344CB8AC3E}">
        <p14:creationId xmlns:p14="http://schemas.microsoft.com/office/powerpoint/2010/main" val="2647105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345121" y="332656"/>
            <a:ext cx="6552728" cy="5701561"/>
          </a:xfrm>
          <a:prstGeom prst="rect">
            <a:avLst/>
          </a:prstGeom>
          <a:noFill/>
        </p:spPr>
        <p:txBody>
          <a:bodyPr wrap="square" rtlCol="0">
            <a:spAutoFit/>
          </a:bodyPr>
          <a:lstStyle/>
          <a:p>
            <a:endParaRPr lang="ru-RU" dirty="0" smtClean="0"/>
          </a:p>
          <a:p>
            <a:pPr algn="ctr"/>
            <a:r>
              <a:rPr lang="ru-RU" sz="2400" b="1" dirty="0" smtClean="0">
                <a:solidFill>
                  <a:srgbClr val="FF0000"/>
                </a:solidFill>
                <a:latin typeface="Times New Roman" panose="02020603050405020304" pitchFamily="18" charset="0"/>
                <a:cs typeface="Times New Roman" panose="02020603050405020304" pitchFamily="18" charset="0"/>
              </a:rPr>
              <a:t>Физическое </a:t>
            </a:r>
            <a:r>
              <a:rPr lang="ru-RU" sz="2400" b="1" dirty="0">
                <a:solidFill>
                  <a:srgbClr val="FF0000"/>
                </a:solidFill>
                <a:latin typeface="Times New Roman" panose="02020603050405020304" pitchFamily="18" charset="0"/>
                <a:cs typeface="Times New Roman" panose="02020603050405020304" pitchFamily="18" charset="0"/>
              </a:rPr>
              <a:t>развитие</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Подвижные </a:t>
            </a:r>
            <a:r>
              <a:rPr lang="ru-RU" sz="2400" b="1" dirty="0">
                <a:solidFill>
                  <a:srgbClr val="C00000"/>
                </a:solidFill>
                <a:latin typeface="Times New Roman" panose="02020603050405020304" pitchFamily="18" charset="0"/>
                <a:cs typeface="Times New Roman" panose="02020603050405020304" pitchFamily="18" charset="0"/>
              </a:rPr>
              <a:t>игры</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Младший </a:t>
            </a:r>
            <a:r>
              <a:rPr lang="ru-RU" sz="2400" b="1" dirty="0">
                <a:solidFill>
                  <a:srgbClr val="7030A0"/>
                </a:solidFill>
                <a:latin typeface="Times New Roman" panose="02020603050405020304" pitchFamily="18" charset="0"/>
                <a:cs typeface="Times New Roman" panose="02020603050405020304" pitchFamily="18" charset="0"/>
              </a:rPr>
              <a:t>дошкольный возраст</a:t>
            </a:r>
          </a:p>
          <a:p>
            <a:pPr algn="ctr"/>
            <a:r>
              <a:rPr lang="ru-RU" dirty="0">
                <a:latin typeface="Times New Roman" panose="02020603050405020304" pitchFamily="18" charset="0"/>
                <a:cs typeface="Times New Roman" panose="02020603050405020304" pitchFamily="18" charset="0"/>
              </a:rPr>
              <a:t>проводятся с воспитателем, детям предоставляется право выбора игр и ролей</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Средний </a:t>
            </a:r>
            <a:r>
              <a:rPr lang="ru-RU" sz="2400" b="1" dirty="0">
                <a:solidFill>
                  <a:srgbClr val="7030A0"/>
                </a:solidFill>
                <a:latin typeface="Times New Roman" panose="02020603050405020304" pitchFamily="18" charset="0"/>
                <a:cs typeface="Times New Roman" panose="02020603050405020304" pitchFamily="18" charset="0"/>
              </a:rPr>
              <a:t>дошкольный возраст</a:t>
            </a:r>
          </a:p>
          <a:p>
            <a:pPr algn="ctr"/>
            <a:r>
              <a:rPr lang="ru-RU" dirty="0">
                <a:latin typeface="Times New Roman" panose="02020603050405020304" pitchFamily="18" charset="0"/>
                <a:cs typeface="Times New Roman" panose="02020603050405020304" pitchFamily="18" charset="0"/>
              </a:rPr>
              <a:t>игры проводятся под контролем воспитателя, детям предоставляется право выбора игр и ролей, вместе с воспитателем могут изменить правила игры.</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Старший </a:t>
            </a:r>
            <a:r>
              <a:rPr lang="ru-RU" sz="2400" b="1" dirty="0">
                <a:solidFill>
                  <a:srgbClr val="7030A0"/>
                </a:solidFill>
                <a:latin typeface="Times New Roman" panose="02020603050405020304" pitchFamily="18" charset="0"/>
                <a:cs typeface="Times New Roman" panose="02020603050405020304" pitchFamily="18" charset="0"/>
              </a:rPr>
              <a:t>дошкольный </a:t>
            </a:r>
            <a:r>
              <a:rPr lang="ru-RU" sz="2400" b="1" dirty="0" smtClean="0">
                <a:solidFill>
                  <a:srgbClr val="7030A0"/>
                </a:solidFill>
                <a:latin typeface="Times New Roman" panose="02020603050405020304" pitchFamily="18" charset="0"/>
                <a:cs typeface="Times New Roman" panose="02020603050405020304" pitchFamily="18" charset="0"/>
              </a:rPr>
              <a:t>возраст</a:t>
            </a:r>
            <a:endParaRPr lang="ru-RU" sz="2400" b="1" dirty="0">
              <a:solidFill>
                <a:srgbClr val="7030A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Дети выбирают игру, с помощью считалок выбирают водящего, подбирают маски для игры, следят за правильным соблюдением правил, могут изменить правила игры</a:t>
            </a:r>
          </a:p>
          <a:p>
            <a:pPr algn="ctr"/>
            <a:endParaRPr lang="ru-RU" sz="1050" dirty="0"/>
          </a:p>
        </p:txBody>
      </p:sp>
    </p:spTree>
    <p:extLst>
      <p:ext uri="{BB962C8B-B14F-4D97-AF65-F5344CB8AC3E}">
        <p14:creationId xmlns:p14="http://schemas.microsoft.com/office/powerpoint/2010/main" val="2647105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2849573" y="188640"/>
            <a:ext cx="3444854" cy="369332"/>
          </a:xfrm>
          <a:prstGeom prst="rect">
            <a:avLst/>
          </a:prstGeom>
          <a:noFill/>
        </p:spPr>
        <p:txBody>
          <a:bodyPr wrap="none" rtlCol="0">
            <a:spAutoFit/>
          </a:bodyPr>
          <a:lstStyle/>
          <a:p>
            <a:r>
              <a:rPr lang="ru-RU" dirty="0" smtClean="0"/>
              <a:t>Подвижная игра «Лохматый пес»</a:t>
            </a:r>
            <a:endParaRPr lang="ru-RU" dirty="0"/>
          </a:p>
        </p:txBody>
      </p:sp>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59243" y="712519"/>
            <a:ext cx="3365253" cy="2941066"/>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4048" y="786657"/>
            <a:ext cx="3384240" cy="3125370"/>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57731" y="3835306"/>
            <a:ext cx="3096345" cy="2799800"/>
          </a:xfrm>
          <a:prstGeom prst="rect">
            <a:avLst/>
          </a:prstGeom>
        </p:spPr>
      </p:pic>
      <p:pic>
        <p:nvPicPr>
          <p:cNvPr id="7" name="Рисунок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14576" y="4132644"/>
            <a:ext cx="2934003" cy="2502462"/>
          </a:xfrm>
          <a:prstGeom prst="rect">
            <a:avLst/>
          </a:prstGeom>
        </p:spPr>
      </p:pic>
    </p:spTree>
    <p:extLst>
      <p:ext uri="{BB962C8B-B14F-4D97-AF65-F5344CB8AC3E}">
        <p14:creationId xmlns:p14="http://schemas.microsoft.com/office/powerpoint/2010/main" val="2647105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403648" y="908720"/>
            <a:ext cx="6768753" cy="4062651"/>
          </a:xfrm>
          <a:prstGeom prst="rect">
            <a:avLst/>
          </a:prstGeom>
          <a:noFill/>
        </p:spPr>
        <p:txBody>
          <a:bodyPr wrap="square" rtlCol="0">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Бодрящая гимнастика: «Кошечка»</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Младший </a:t>
            </a:r>
            <a:r>
              <a:rPr lang="ru-RU" sz="2400" b="1" dirty="0">
                <a:solidFill>
                  <a:srgbClr val="7030A0"/>
                </a:solidFill>
                <a:latin typeface="Times New Roman" panose="02020603050405020304" pitchFamily="18" charset="0"/>
                <a:cs typeface="Times New Roman" panose="02020603050405020304" pitchFamily="18" charset="0"/>
              </a:rPr>
              <a:t>дошкольный возраст </a:t>
            </a:r>
          </a:p>
          <a:p>
            <a:pPr algn="ctr"/>
            <a:r>
              <a:rPr lang="ru-RU" dirty="0">
                <a:latin typeface="Times New Roman" panose="02020603050405020304" pitchFamily="18" charset="0"/>
                <a:cs typeface="Times New Roman" panose="02020603050405020304" pitchFamily="18" charset="0"/>
              </a:rPr>
              <a:t>Дети выполняют движения при показе воспитателя.</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Средний </a:t>
            </a:r>
            <a:r>
              <a:rPr lang="ru-RU" sz="2400" b="1" dirty="0">
                <a:solidFill>
                  <a:srgbClr val="7030A0"/>
                </a:solidFill>
                <a:latin typeface="Times New Roman" panose="02020603050405020304" pitchFamily="18" charset="0"/>
                <a:cs typeface="Times New Roman" panose="02020603050405020304" pitchFamily="18" charset="0"/>
              </a:rPr>
              <a:t>дошкольный возраст </a:t>
            </a:r>
          </a:p>
          <a:p>
            <a:pPr algn="ctr"/>
            <a:r>
              <a:rPr lang="ru-RU" dirty="0">
                <a:latin typeface="Times New Roman" panose="02020603050405020304" pitchFamily="18" charset="0"/>
                <a:cs typeface="Times New Roman" panose="02020603050405020304" pitchFamily="18" charset="0"/>
              </a:rPr>
              <a:t>Дети выполняют движения под контролем воспитателя</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слушая словесное описание движений.</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Старший </a:t>
            </a:r>
            <a:r>
              <a:rPr lang="ru-RU" sz="2400" b="1" dirty="0">
                <a:solidFill>
                  <a:srgbClr val="7030A0"/>
                </a:solidFill>
                <a:latin typeface="Times New Roman" panose="02020603050405020304" pitchFamily="18" charset="0"/>
                <a:cs typeface="Times New Roman" panose="02020603050405020304" pitchFamily="18" charset="0"/>
              </a:rPr>
              <a:t>дошкольный </a:t>
            </a:r>
            <a:r>
              <a:rPr lang="ru-RU" sz="2400" b="1" dirty="0" smtClean="0">
                <a:solidFill>
                  <a:srgbClr val="7030A0"/>
                </a:solidFill>
                <a:latin typeface="Times New Roman" panose="02020603050405020304" pitchFamily="18" charset="0"/>
                <a:cs typeface="Times New Roman" panose="02020603050405020304" pitchFamily="18" charset="0"/>
              </a:rPr>
              <a:t>возраст</a:t>
            </a:r>
            <a:endParaRPr lang="ru-RU" sz="2400" b="1" dirty="0">
              <a:solidFill>
                <a:srgbClr val="7030A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Дети сами придумывают движения и выполняют их под контролем воспитателя.</a:t>
            </a: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105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9632" y="1299627"/>
            <a:ext cx="6886941" cy="4258745"/>
          </a:xfrm>
          <a:prstGeom prst="rect">
            <a:avLst/>
          </a:prstGeom>
        </p:spPr>
      </p:pic>
    </p:spTree>
    <p:extLst>
      <p:ext uri="{BB962C8B-B14F-4D97-AF65-F5344CB8AC3E}">
        <p14:creationId xmlns:p14="http://schemas.microsoft.com/office/powerpoint/2010/main" val="264710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6026"/>
            <a:ext cx="9144000" cy="6858000"/>
          </a:xfrm>
          <a:prstGeom prst="rect">
            <a:avLst/>
          </a:prstGeom>
        </p:spPr>
      </p:pic>
      <p:sp>
        <p:nvSpPr>
          <p:cNvPr id="3" name="Прямоугольник 2"/>
          <p:cNvSpPr/>
          <p:nvPr/>
        </p:nvSpPr>
        <p:spPr>
          <a:xfrm>
            <a:off x="1979712" y="616976"/>
            <a:ext cx="5633273" cy="646331"/>
          </a:xfrm>
          <a:prstGeom prst="rect">
            <a:avLst/>
          </a:prstGeom>
        </p:spPr>
        <p:txBody>
          <a:bodyPr wrap="none">
            <a:spAutoFit/>
          </a:bodyPr>
          <a:lstStyle/>
          <a:p>
            <a:r>
              <a:rPr lang="ru-RU" sz="3600" b="1" dirty="0">
                <a:solidFill>
                  <a:srgbClr val="FF0000"/>
                </a:solidFill>
                <a:latin typeface="Gabriola" panose="04040605051002020D02" pitchFamily="82" charset="0"/>
              </a:rPr>
              <a:t>Актуальность реализации проекта:</a:t>
            </a:r>
          </a:p>
        </p:txBody>
      </p:sp>
      <p:sp>
        <p:nvSpPr>
          <p:cNvPr id="4" name="Прямоугольник 3"/>
          <p:cNvSpPr/>
          <p:nvPr/>
        </p:nvSpPr>
        <p:spPr>
          <a:xfrm>
            <a:off x="1577246" y="1916832"/>
            <a:ext cx="6768752" cy="3293209"/>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Дошкольный возраст </a:t>
            </a:r>
            <a:r>
              <a:rPr lang="ru-RU" dirty="0">
                <a:latin typeface="Times New Roman" panose="02020603050405020304" pitchFamily="18" charset="0"/>
                <a:cs typeface="Times New Roman" panose="02020603050405020304" pitchFamily="18" charset="0"/>
              </a:rPr>
              <a:t>– важнейший период для развития самостоятельности и активности.</a:t>
            </a:r>
          </a:p>
          <a:p>
            <a:pPr algn="ctr"/>
            <a:r>
              <a:rPr lang="ru-RU" dirty="0">
                <a:latin typeface="Times New Roman" panose="02020603050405020304" pitchFamily="18" charset="0"/>
                <a:cs typeface="Times New Roman" panose="02020603050405020304" pitchFamily="18" charset="0"/>
              </a:rPr>
              <a:t>Фундамент самостоятельности закладывается с приобретением некоторой автономии и осознания ребенка себя как личность, отношения его к себе, другим.</a:t>
            </a:r>
          </a:p>
          <a:p>
            <a:pPr algn="ctr"/>
            <a:endParaRPr lang="ru-RU" dirty="0" smtClean="0">
              <a:latin typeface="Times New Roman" panose="02020603050405020304" pitchFamily="18" charset="0"/>
              <a:cs typeface="Times New Roman" panose="02020603050405020304" pitchFamily="18" charset="0"/>
            </a:endParaRPr>
          </a:p>
          <a:p>
            <a:pPr algn="ctr"/>
            <a:r>
              <a:rPr lang="ru-RU" sz="2000" b="1" dirty="0" smtClean="0">
                <a:solidFill>
                  <a:srgbClr val="7030A0"/>
                </a:solidFill>
                <a:latin typeface="Times New Roman" panose="02020603050405020304" pitchFamily="18" charset="0"/>
                <a:cs typeface="Times New Roman" panose="02020603050405020304" pitchFamily="18" charset="0"/>
              </a:rPr>
              <a:t>Через </a:t>
            </a:r>
            <a:r>
              <a:rPr lang="ru-RU" sz="2000" b="1" dirty="0">
                <a:solidFill>
                  <a:srgbClr val="7030A0"/>
                </a:solidFill>
                <a:latin typeface="Times New Roman" panose="02020603050405020304" pitchFamily="18" charset="0"/>
                <a:cs typeface="Times New Roman" panose="02020603050405020304" pitchFamily="18" charset="0"/>
              </a:rPr>
              <a:t>тематическую неделю «Домашние животные» </a:t>
            </a:r>
            <a:r>
              <a:rPr lang="ru-RU" sz="2000" dirty="0">
                <a:latin typeface="Times New Roman" panose="02020603050405020304" pitchFamily="18" charset="0"/>
                <a:cs typeface="Times New Roman" panose="02020603050405020304" pitchFamily="18" charset="0"/>
              </a:rPr>
              <a:t>и выполнения </a:t>
            </a:r>
            <a:r>
              <a:rPr lang="ru-RU" sz="2000" b="1" dirty="0">
                <a:solidFill>
                  <a:srgbClr val="7030A0"/>
                </a:solidFill>
                <a:latin typeface="Times New Roman" panose="02020603050405020304" pitchFamily="18" charset="0"/>
                <a:cs typeface="Times New Roman" panose="02020603050405020304" pitchFamily="18" charset="0"/>
              </a:rPr>
              <a:t>проекта «Домашние животные» </a:t>
            </a:r>
            <a:r>
              <a:rPr lang="ru-RU" sz="2000" dirty="0">
                <a:latin typeface="Times New Roman" panose="02020603050405020304" pitchFamily="18" charset="0"/>
                <a:cs typeface="Times New Roman" panose="02020603050405020304" pitchFamily="18" charset="0"/>
              </a:rPr>
              <a:t>мы проследим, как осуществляется подведение ребенка к самостоятельности и свободе выбора его деятельности в зависимости от возраста детей</a:t>
            </a:r>
          </a:p>
        </p:txBody>
      </p:sp>
    </p:spTree>
    <p:extLst>
      <p:ext uri="{BB962C8B-B14F-4D97-AF65-F5344CB8AC3E}">
        <p14:creationId xmlns:p14="http://schemas.microsoft.com/office/powerpoint/2010/main" val="528239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187624" y="260648"/>
            <a:ext cx="7344816" cy="6740307"/>
          </a:xfrm>
          <a:prstGeom prst="rect">
            <a:avLst/>
          </a:prstGeom>
          <a:noFill/>
        </p:spPr>
        <p:txBody>
          <a:bodyPr wrap="square" rtlCol="0">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Взаимодействие</a:t>
            </a:r>
            <a:r>
              <a:rPr lang="ru-RU" sz="2400"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с </a:t>
            </a:r>
            <a:r>
              <a:rPr lang="ru-RU" sz="2400" b="1" dirty="0" smtClean="0">
                <a:solidFill>
                  <a:srgbClr val="FF0000"/>
                </a:solidFill>
                <a:latin typeface="Times New Roman" panose="02020603050405020304" pitchFamily="18" charset="0"/>
                <a:cs typeface="Times New Roman" panose="02020603050405020304" pitchFamily="18" charset="0"/>
              </a:rPr>
              <a:t>родителями</a:t>
            </a:r>
            <a:endParaRPr lang="ru-RU" sz="2400" dirty="0">
              <a:solidFill>
                <a:srgbClr val="FF0000"/>
              </a:solidFill>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К</a:t>
            </a:r>
            <a:r>
              <a:rPr lang="ru-RU" sz="2400" b="1" dirty="0" smtClean="0">
                <a:solidFill>
                  <a:srgbClr val="C00000"/>
                </a:solidFill>
                <a:latin typeface="Times New Roman" panose="02020603050405020304" pitchFamily="18" charset="0"/>
                <a:cs typeface="Times New Roman" panose="02020603050405020304" pitchFamily="18" charset="0"/>
              </a:rPr>
              <a:t>онсультации </a:t>
            </a:r>
            <a:r>
              <a:rPr lang="ru-RU" sz="2400" b="1" dirty="0">
                <a:solidFill>
                  <a:srgbClr val="C00000"/>
                </a:solidFill>
                <a:latin typeface="Times New Roman" panose="02020603050405020304" pitchFamily="18" charset="0"/>
                <a:cs typeface="Times New Roman" panose="02020603050405020304" pitchFamily="18" charset="0"/>
              </a:rPr>
              <a:t>:</a:t>
            </a:r>
            <a:endParaRPr lang="ru-RU" b="1" dirty="0">
              <a:solidFill>
                <a:srgbClr val="C0000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  «Почему дети боятся домашних животных», «Пушистые воспитатели»</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Опрос </a:t>
            </a:r>
            <a:r>
              <a:rPr lang="ru-RU" sz="2400" b="1" dirty="0">
                <a:solidFill>
                  <a:srgbClr val="C00000"/>
                </a:solidFill>
                <a:latin typeface="Times New Roman" panose="02020603050405020304" pitchFamily="18" charset="0"/>
                <a:cs typeface="Times New Roman" panose="02020603050405020304" pitchFamily="18" charset="0"/>
              </a:rPr>
              <a:t>:</a:t>
            </a:r>
          </a:p>
          <a:p>
            <a:pPr algn="ctr"/>
            <a:r>
              <a:rPr lang="ru-RU" dirty="0">
                <a:latin typeface="Times New Roman" panose="02020603050405020304" pitchFamily="18" charset="0"/>
                <a:cs typeface="Times New Roman" panose="02020603050405020304" pitchFamily="18" charset="0"/>
              </a:rPr>
              <a:t>«Есть ли в вашей семье домашние животное»</a:t>
            </a:r>
          </a:p>
          <a:p>
            <a:pPr algn="ctr"/>
            <a:r>
              <a:rPr lang="ru-RU" dirty="0">
                <a:latin typeface="Times New Roman" panose="02020603050405020304" pitchFamily="18" charset="0"/>
                <a:cs typeface="Times New Roman" panose="02020603050405020304" pitchFamily="18" charset="0"/>
              </a:rPr>
              <a:t>Привлечь родителей к сбору информации о домашних животных.</a:t>
            </a:r>
          </a:p>
          <a:p>
            <a:pPr algn="ctr"/>
            <a:endParaRPr lang="ru-RU" sz="2400" b="1" dirty="0" smtClean="0">
              <a:solidFill>
                <a:srgbClr val="C00000"/>
              </a:solidFill>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Беседы: </a:t>
            </a: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Есть ли в доме животное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ctr"/>
            <a:endParaRPr lang="ru-RU" sz="2400" b="1" dirty="0" smtClean="0">
              <a:solidFill>
                <a:srgbClr val="C00000"/>
              </a:solidFill>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Библиотека </a:t>
            </a:r>
            <a:r>
              <a:rPr lang="ru-RU" sz="2400" b="1" dirty="0">
                <a:solidFill>
                  <a:srgbClr val="C00000"/>
                </a:solidFill>
                <a:latin typeface="Times New Roman" panose="02020603050405020304" pitchFamily="18" charset="0"/>
                <a:cs typeface="Times New Roman" panose="02020603050405020304" pitchFamily="18" charset="0"/>
              </a:rPr>
              <a:t>для родителей: </a:t>
            </a:r>
            <a:endParaRPr lang="ru-RU" sz="2400" b="1" dirty="0" smtClean="0">
              <a:solidFill>
                <a:srgbClr val="C00000"/>
              </a:solidFill>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книги </a:t>
            </a:r>
            <a:r>
              <a:rPr lang="ru-RU" dirty="0">
                <a:latin typeface="Times New Roman" panose="02020603050405020304" pitchFamily="18" charset="0"/>
                <a:cs typeface="Times New Roman" panose="02020603050405020304" pitchFamily="18" charset="0"/>
              </a:rPr>
              <a:t>о природе, животных, статьи о воспитании доброты в детях.</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Папка-передвижка: </a:t>
            </a: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Дети и домашние животные</a:t>
            </a:r>
            <a:r>
              <a:rPr lang="ru-RU" dirty="0" smtClean="0">
                <a:latin typeface="Times New Roman" panose="02020603050405020304" pitchFamily="18" charset="0"/>
                <a:cs typeface="Times New Roman" panose="02020603050405020304" pitchFamily="18" charset="0"/>
              </a:rPr>
              <a:t>», </a:t>
            </a:r>
          </a:p>
          <a:p>
            <a:pPr algn="ctr"/>
            <a:r>
              <a:rPr lang="ru-RU" dirty="0" smtClean="0">
                <a:latin typeface="Times New Roman" panose="02020603050405020304" pitchFamily="18" charset="0"/>
                <a:cs typeface="Times New Roman" panose="02020603050405020304" pitchFamily="18" charset="0"/>
              </a:rPr>
              <a:t>Пальчиковые </a:t>
            </a:r>
            <a:r>
              <a:rPr lang="ru-RU" dirty="0">
                <a:latin typeface="Times New Roman" panose="02020603050405020304" pitchFamily="18" charset="0"/>
                <a:cs typeface="Times New Roman" panose="02020603050405020304" pitchFamily="18" charset="0"/>
              </a:rPr>
              <a:t>игры на </a:t>
            </a:r>
            <a:r>
              <a:rPr lang="ru-RU" dirty="0" smtClean="0">
                <a:latin typeface="Times New Roman" panose="02020603050405020304" pitchFamily="18" charset="0"/>
                <a:cs typeface="Times New Roman" panose="02020603050405020304" pitchFamily="18" charset="0"/>
              </a:rPr>
              <a:t>тему: «Домашние животные»</a:t>
            </a:r>
          </a:p>
          <a:p>
            <a:pPr algn="ctr"/>
            <a:endParaRPr lang="ru-RU" dirty="0">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Фотоотчёт:</a:t>
            </a:r>
            <a:r>
              <a:rPr lang="ru-RU" dirty="0" smtClean="0">
                <a:latin typeface="Times New Roman" panose="02020603050405020304" pitchFamily="18" charset="0"/>
                <a:cs typeface="Times New Roman" panose="02020603050405020304" pitchFamily="18" charset="0"/>
              </a:rPr>
              <a:t> «Я и мой домашний питомец»</a:t>
            </a: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105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Прямоугольник 3"/>
          <p:cNvSpPr/>
          <p:nvPr/>
        </p:nvSpPr>
        <p:spPr>
          <a:xfrm>
            <a:off x="1547664" y="188640"/>
            <a:ext cx="6060814" cy="461665"/>
          </a:xfrm>
          <a:prstGeom prst="rect">
            <a:avLst/>
          </a:prstGeom>
        </p:spPr>
        <p:txBody>
          <a:bodyPr wrap="square">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Фотоотчёт:</a:t>
            </a:r>
            <a:r>
              <a:rPr lang="ru-RU" dirty="0">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«Я и мой домашний питомец»</a:t>
            </a: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r="-2364"/>
          <a:stretch/>
        </p:blipFill>
        <p:spPr>
          <a:xfrm>
            <a:off x="1362065" y="764704"/>
            <a:ext cx="2331135" cy="2275207"/>
          </a:xfrm>
          <a:prstGeom prst="rect">
            <a:avLst/>
          </a:prstGeom>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39500" y="3314356"/>
            <a:ext cx="2376264" cy="3205634"/>
          </a:xfrm>
          <a:prstGeom prst="rect">
            <a:avLst/>
          </a:prstGeom>
        </p:spPr>
      </p:pic>
      <p:pic>
        <p:nvPicPr>
          <p:cNvPr id="7" name="Рисунок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2898" y="753640"/>
            <a:ext cx="2778292" cy="3626594"/>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31415" y="4664119"/>
            <a:ext cx="3272381" cy="1840714"/>
          </a:xfrm>
          <a:prstGeom prst="rect">
            <a:avLst/>
          </a:prstGeom>
        </p:spPr>
      </p:pic>
      <p:pic>
        <p:nvPicPr>
          <p:cNvPr id="9" name="Рисунок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23075" y="1047112"/>
            <a:ext cx="2213347" cy="1992799"/>
          </a:xfrm>
          <a:prstGeom prst="rect">
            <a:avLst/>
          </a:prstGeom>
        </p:spPr>
      </p:pic>
      <p:pic>
        <p:nvPicPr>
          <p:cNvPr id="10" name="Рисунок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97365" y="3230394"/>
            <a:ext cx="1739057" cy="2620439"/>
          </a:xfrm>
          <a:prstGeom prst="rect">
            <a:avLst/>
          </a:prstGeom>
        </p:spPr>
      </p:pic>
    </p:spTree>
    <p:extLst>
      <p:ext uri="{BB962C8B-B14F-4D97-AF65-F5344CB8AC3E}">
        <p14:creationId xmlns:p14="http://schemas.microsoft.com/office/powerpoint/2010/main" val="2647105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35272" y="260648"/>
            <a:ext cx="2160240" cy="3678734"/>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40152" y="3512010"/>
            <a:ext cx="2808312" cy="3241918"/>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27107" y="414061"/>
            <a:ext cx="2113045" cy="3597330"/>
          </a:xfrm>
          <a:prstGeom prst="rect">
            <a:avLst/>
          </a:prstGeom>
        </p:spPr>
      </p:pic>
      <p:pic>
        <p:nvPicPr>
          <p:cNvPr id="7" name="Рисунок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47664" y="4149080"/>
            <a:ext cx="4032448" cy="2606838"/>
          </a:xfrm>
          <a:prstGeom prst="rect">
            <a:avLst/>
          </a:prstGeom>
        </p:spPr>
      </p:pic>
      <p:pic>
        <p:nvPicPr>
          <p:cNvPr id="8" name="Рисунок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444208" y="460402"/>
            <a:ext cx="2016224" cy="2878282"/>
          </a:xfrm>
          <a:prstGeom prst="rect">
            <a:avLst/>
          </a:prstGeom>
        </p:spPr>
      </p:pic>
    </p:spTree>
    <p:extLst>
      <p:ext uri="{BB962C8B-B14F-4D97-AF65-F5344CB8AC3E}">
        <p14:creationId xmlns:p14="http://schemas.microsoft.com/office/powerpoint/2010/main" val="2647105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3773" y="390127"/>
            <a:ext cx="2492463" cy="3528392"/>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6655" y="4075868"/>
            <a:ext cx="2839280" cy="2683449"/>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35673" y="509362"/>
            <a:ext cx="2686770" cy="3194659"/>
          </a:xfrm>
          <a:prstGeom prst="rect">
            <a:avLst/>
          </a:prstGeom>
        </p:spPr>
      </p:pic>
      <p:pic>
        <p:nvPicPr>
          <p:cNvPr id="7" name="Рисунок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39952" y="3958258"/>
            <a:ext cx="2360300" cy="2848254"/>
          </a:xfrm>
          <a:prstGeom prst="rect">
            <a:avLst/>
          </a:prstGeom>
        </p:spPr>
      </p:pic>
      <p:pic>
        <p:nvPicPr>
          <p:cNvPr id="8" name="Рисунок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0232" y="3704021"/>
            <a:ext cx="2301720" cy="3068960"/>
          </a:xfrm>
          <a:prstGeom prst="rect">
            <a:avLst/>
          </a:prstGeom>
        </p:spPr>
      </p:pic>
      <p:pic>
        <p:nvPicPr>
          <p:cNvPr id="9" name="Рисунок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639857" y="1124745"/>
            <a:ext cx="2386770" cy="2460042"/>
          </a:xfrm>
          <a:prstGeom prst="rect">
            <a:avLst/>
          </a:prstGeom>
        </p:spPr>
      </p:pic>
    </p:spTree>
    <p:extLst>
      <p:ext uri="{BB962C8B-B14F-4D97-AF65-F5344CB8AC3E}">
        <p14:creationId xmlns:p14="http://schemas.microsoft.com/office/powerpoint/2010/main" val="2647105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12" y="3284984"/>
            <a:ext cx="2960640" cy="3440469"/>
          </a:xfrm>
          <a:prstGeom prst="rect">
            <a:avLst/>
          </a:prstGeom>
        </p:spPr>
      </p:pic>
      <p:pic>
        <p:nvPicPr>
          <p:cNvPr id="4" name="Рисунок 3"/>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6444208" y="1348118"/>
            <a:ext cx="2513662" cy="4444680"/>
          </a:xfrm>
          <a:prstGeom prst="rect">
            <a:avLst/>
          </a:prstGeom>
        </p:spPr>
      </p:pic>
      <p:pic>
        <p:nvPicPr>
          <p:cNvPr id="5" name="Рисунок 4"/>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p:blipFill>
        <p:spPr>
          <a:xfrm>
            <a:off x="3253285" y="1348118"/>
            <a:ext cx="3050446" cy="4161763"/>
          </a:xfrm>
          <a:prstGeom prst="rect">
            <a:avLst/>
          </a:prstGeom>
        </p:spPr>
      </p:pic>
      <p:pic>
        <p:nvPicPr>
          <p:cNvPr id="6" name="Рисунок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0581" y="332656"/>
            <a:ext cx="3020737" cy="2808312"/>
          </a:xfrm>
          <a:prstGeom prst="rect">
            <a:avLst/>
          </a:prstGeom>
        </p:spPr>
      </p:pic>
    </p:spTree>
    <p:extLst>
      <p:ext uri="{BB962C8B-B14F-4D97-AF65-F5344CB8AC3E}">
        <p14:creationId xmlns:p14="http://schemas.microsoft.com/office/powerpoint/2010/main" val="2628740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259632" y="476672"/>
            <a:ext cx="7200800" cy="5786199"/>
          </a:xfrm>
          <a:prstGeom prst="rect">
            <a:avLst/>
          </a:prstGeom>
          <a:noFill/>
        </p:spPr>
        <p:txBody>
          <a:bodyPr wrap="square" rtlCol="0">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Подведение итогов: Итоговый этап</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Младший </a:t>
            </a:r>
            <a:r>
              <a:rPr lang="ru-RU" sz="2400" b="1" dirty="0">
                <a:solidFill>
                  <a:srgbClr val="7030A0"/>
                </a:solidFill>
                <a:latin typeface="Times New Roman" panose="02020603050405020304" pitchFamily="18" charset="0"/>
                <a:cs typeface="Times New Roman" panose="02020603050405020304" pitchFamily="18" charset="0"/>
              </a:rPr>
              <a:t>дошкольный </a:t>
            </a:r>
            <a:r>
              <a:rPr lang="ru-RU" sz="2400" b="1" dirty="0" smtClean="0">
                <a:solidFill>
                  <a:srgbClr val="7030A0"/>
                </a:solidFill>
                <a:latin typeface="Times New Roman" panose="02020603050405020304" pitchFamily="18" charset="0"/>
                <a:cs typeface="Times New Roman" panose="02020603050405020304" pitchFamily="18" charset="0"/>
              </a:rPr>
              <a:t>возраст</a:t>
            </a:r>
            <a:endParaRPr lang="ru-RU" sz="2400" b="1" dirty="0">
              <a:solidFill>
                <a:srgbClr val="7030A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Составление рассказов «Что я знаю о своем любимом животном» с наводящими вопросами воспитателя. Дети выбирают сами, о каком животном они хотят рассказать.</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Средний </a:t>
            </a:r>
            <a:r>
              <a:rPr lang="ru-RU" sz="2400" b="1" dirty="0">
                <a:solidFill>
                  <a:srgbClr val="7030A0"/>
                </a:solidFill>
                <a:latin typeface="Times New Roman" panose="02020603050405020304" pitchFamily="18" charset="0"/>
                <a:cs typeface="Times New Roman" panose="02020603050405020304" pitchFamily="18" charset="0"/>
              </a:rPr>
              <a:t>дошкольный </a:t>
            </a:r>
            <a:r>
              <a:rPr lang="ru-RU" sz="2400" b="1" dirty="0" smtClean="0">
                <a:solidFill>
                  <a:srgbClr val="7030A0"/>
                </a:solidFill>
                <a:latin typeface="Times New Roman" panose="02020603050405020304" pitchFamily="18" charset="0"/>
                <a:cs typeface="Times New Roman" panose="02020603050405020304" pitchFamily="18" charset="0"/>
              </a:rPr>
              <a:t>возраст</a:t>
            </a:r>
            <a:endParaRPr lang="ru-RU" sz="2400" b="1" dirty="0">
              <a:solidFill>
                <a:srgbClr val="7030A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Придумывание сказки о каком-нибудь животном по выбору детей, используя наводящие вопросы.</a:t>
            </a:r>
          </a:p>
          <a:p>
            <a:pPr algn="ctr"/>
            <a:endParaRPr lang="ru-RU" dirty="0" smtClean="0">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Старший </a:t>
            </a:r>
            <a:r>
              <a:rPr lang="ru-RU" sz="2400" b="1" dirty="0">
                <a:solidFill>
                  <a:srgbClr val="7030A0"/>
                </a:solidFill>
                <a:latin typeface="Times New Roman" panose="02020603050405020304" pitchFamily="18" charset="0"/>
                <a:cs typeface="Times New Roman" panose="02020603050405020304" pitchFamily="18" charset="0"/>
              </a:rPr>
              <a:t>дошкольный </a:t>
            </a:r>
            <a:r>
              <a:rPr lang="ru-RU" sz="2400" b="1" dirty="0" smtClean="0">
                <a:solidFill>
                  <a:srgbClr val="7030A0"/>
                </a:solidFill>
                <a:latin typeface="Times New Roman" panose="02020603050405020304" pitchFamily="18" charset="0"/>
                <a:cs typeface="Times New Roman" panose="02020603050405020304" pitchFamily="18" charset="0"/>
              </a:rPr>
              <a:t>возраст</a:t>
            </a:r>
            <a:endParaRPr lang="ru-RU" sz="2400" b="1" dirty="0">
              <a:solidFill>
                <a:srgbClr val="7030A0"/>
              </a:solidFill>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Проведение викторины «Животные рядом с нами</a:t>
            </a:r>
            <a:r>
              <a:rPr lang="ru-RU" dirty="0" smtClean="0">
                <a:latin typeface="Times New Roman" panose="02020603050405020304" pitchFamily="18" charset="0"/>
                <a:cs typeface="Times New Roman" panose="02020603050405020304" pitchFamily="18" charset="0"/>
              </a:rPr>
              <a:t>».</a:t>
            </a: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Дети внимательно следят за ответами других детей, дополняют их, исправляют неправильные ответы, доказывают свое мнение</a:t>
            </a:r>
            <a:r>
              <a:rPr lang="ru-RU" dirty="0" smtClean="0">
                <a:latin typeface="Times New Roman" panose="02020603050405020304" pitchFamily="18" charset="0"/>
                <a:cs typeface="Times New Roman" panose="02020603050405020304" pitchFamily="18" charset="0"/>
              </a:rPr>
              <a:t>.</a:t>
            </a:r>
          </a:p>
          <a:p>
            <a:pPr algn="ctr"/>
            <a:r>
              <a:rPr lang="ru-RU" b="1" dirty="0">
                <a:latin typeface="Times New Roman" panose="02020603050405020304" pitchFamily="18" charset="0"/>
                <a:cs typeface="Times New Roman" panose="02020603050405020304" pitchFamily="18" charset="0"/>
              </a:rPr>
              <a:t>Экологическое развлечение с музыкальным руководителем </a:t>
            </a:r>
          </a:p>
          <a:p>
            <a:pPr algn="ctr"/>
            <a:r>
              <a:rPr lang="ru-RU" b="1" dirty="0">
                <a:latin typeface="Times New Roman" panose="02020603050405020304" pitchFamily="18" charset="0"/>
                <a:cs typeface="Times New Roman" panose="02020603050405020304" pitchFamily="18" charset="0"/>
              </a:rPr>
              <a:t>«Домашние животные –наши верные друзья»</a:t>
            </a:r>
          </a:p>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105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9672" y="260648"/>
            <a:ext cx="6163046" cy="3042016"/>
          </a:xfrm>
          <a:prstGeom prst="rect">
            <a:avLst/>
          </a:prstGeom>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6304" y="3435358"/>
            <a:ext cx="4631392" cy="3106239"/>
          </a:xfrm>
          <a:prstGeom prst="rect">
            <a:avLst/>
          </a:prstGeom>
        </p:spPr>
      </p:pic>
    </p:spTree>
    <p:extLst>
      <p:ext uri="{BB962C8B-B14F-4D97-AF65-F5344CB8AC3E}">
        <p14:creationId xmlns:p14="http://schemas.microsoft.com/office/powerpoint/2010/main" val="2647105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Прямоугольник 4"/>
          <p:cNvSpPr/>
          <p:nvPr/>
        </p:nvSpPr>
        <p:spPr>
          <a:xfrm>
            <a:off x="3062999" y="332656"/>
            <a:ext cx="3478965" cy="830997"/>
          </a:xfrm>
          <a:prstGeom prst="rect">
            <a:avLst/>
          </a:prstGeom>
        </p:spPr>
        <p:txBody>
          <a:bodyPr wrap="non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Создание </a:t>
            </a:r>
            <a:r>
              <a:rPr lang="ru-RU" sz="2400" b="1" dirty="0" smtClean="0">
                <a:solidFill>
                  <a:srgbClr val="FF0000"/>
                </a:solidFill>
                <a:latin typeface="Times New Roman" panose="02020603050405020304" pitchFamily="18" charset="0"/>
                <a:cs typeface="Times New Roman" panose="02020603050405020304" pitchFamily="18" charset="0"/>
              </a:rPr>
              <a:t>мультфильма</a:t>
            </a:r>
          </a:p>
          <a:p>
            <a:pPr algn="ctr"/>
            <a:r>
              <a:rPr lang="ru-RU" sz="2400" b="1" dirty="0" smtClean="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latin typeface="Times New Roman" panose="02020603050405020304" pitchFamily="18" charset="0"/>
                <a:cs typeface="Times New Roman" panose="02020603050405020304" pitchFamily="18" charset="0"/>
              </a:rPr>
              <a:t>«Весёлая ферма»</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Programs\Desktop\мультфильм животные\IMG_178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5862" y="1700808"/>
            <a:ext cx="6013237" cy="2997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05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Прямоугольник 3"/>
          <p:cNvSpPr/>
          <p:nvPr/>
        </p:nvSpPr>
        <p:spPr>
          <a:xfrm>
            <a:off x="1115616" y="188640"/>
            <a:ext cx="6912768" cy="677108"/>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Экологическое развлечение с музыкальным руководителем </a:t>
            </a:r>
          </a:p>
          <a:p>
            <a:pPr algn="ctr"/>
            <a:r>
              <a:rPr lang="ru-RU" sz="2000" b="1" dirty="0">
                <a:solidFill>
                  <a:srgbClr val="FF0000"/>
                </a:solidFill>
                <a:latin typeface="Times New Roman" panose="02020603050405020304" pitchFamily="18" charset="0"/>
                <a:cs typeface="Times New Roman" panose="02020603050405020304" pitchFamily="18" charset="0"/>
              </a:rPr>
              <a:t>«Домашние животные –наши верные друзья»</a:t>
            </a: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l="-4707"/>
          <a:stretch/>
        </p:blipFill>
        <p:spPr>
          <a:xfrm rot="10800000">
            <a:off x="1302591" y="973300"/>
            <a:ext cx="3600400" cy="2548818"/>
          </a:xfrm>
          <a:prstGeom prst="rect">
            <a:avLst/>
          </a:prstGeom>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691680" y="3645024"/>
            <a:ext cx="5760640" cy="2888094"/>
          </a:xfrm>
          <a:prstGeom prst="rect">
            <a:avLst/>
          </a:prstGeom>
        </p:spPr>
      </p:pic>
      <p:pic>
        <p:nvPicPr>
          <p:cNvPr id="7" name="Рисунок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4900913" y="1019859"/>
            <a:ext cx="3927989" cy="2455700"/>
          </a:xfrm>
          <a:prstGeom prst="rect">
            <a:avLst/>
          </a:prstGeom>
        </p:spPr>
      </p:pic>
    </p:spTree>
    <p:extLst>
      <p:ext uri="{BB962C8B-B14F-4D97-AF65-F5344CB8AC3E}">
        <p14:creationId xmlns:p14="http://schemas.microsoft.com/office/powerpoint/2010/main" val="862438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251518" y="233567"/>
            <a:ext cx="2664297" cy="3252635"/>
          </a:xfrm>
          <a:prstGeom prst="rect">
            <a:avLst/>
          </a:prstGeom>
        </p:spPr>
      </p:pic>
      <p:pic>
        <p:nvPicPr>
          <p:cNvPr id="8" name="Рисунок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2998971" y="233568"/>
            <a:ext cx="3787289" cy="2763383"/>
          </a:xfrm>
          <a:prstGeom prst="rect">
            <a:avLst/>
          </a:prstGeom>
        </p:spPr>
      </p:pic>
      <p:pic>
        <p:nvPicPr>
          <p:cNvPr id="9" name="Рисунок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6907848" y="1496001"/>
            <a:ext cx="1900910" cy="3438798"/>
          </a:xfrm>
          <a:prstGeom prst="rect">
            <a:avLst/>
          </a:prstGeom>
        </p:spPr>
      </p:pic>
      <p:pic>
        <p:nvPicPr>
          <p:cNvPr id="10" name="Рисунок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251518" y="3660380"/>
            <a:ext cx="4049586" cy="3088377"/>
          </a:xfrm>
          <a:prstGeom prst="rect">
            <a:avLst/>
          </a:prstGeom>
        </p:spPr>
      </p:pic>
      <p:pic>
        <p:nvPicPr>
          <p:cNvPr id="12" name="Рисунок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4427982" y="3204184"/>
            <a:ext cx="2664297" cy="3461229"/>
          </a:xfrm>
          <a:prstGeom prst="rect">
            <a:avLst/>
          </a:prstGeom>
        </p:spPr>
      </p:pic>
    </p:spTree>
    <p:extLst>
      <p:ext uri="{BB962C8B-B14F-4D97-AF65-F5344CB8AC3E}">
        <p14:creationId xmlns:p14="http://schemas.microsoft.com/office/powerpoint/2010/main" val="276025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475656" y="920621"/>
            <a:ext cx="6696744" cy="5632311"/>
          </a:xfrm>
          <a:prstGeom prst="rect">
            <a:avLst/>
          </a:prstGeom>
        </p:spPr>
        <p:txBody>
          <a:bodyPr wrap="square">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Вид</a:t>
            </a:r>
            <a:r>
              <a:rPr lang="ru-RU" sz="2000" dirty="0">
                <a:solidFill>
                  <a:srgbClr val="FF0000"/>
                </a:solidFill>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проекта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познавательно-творческий</a:t>
            </a:r>
          </a:p>
          <a:p>
            <a:pPr algn="ctr"/>
            <a:r>
              <a:rPr lang="ru-RU" sz="2000" b="1" dirty="0" smtClean="0">
                <a:solidFill>
                  <a:srgbClr val="FF0000"/>
                </a:solidFill>
                <a:latin typeface="Times New Roman" panose="02020603050405020304" pitchFamily="18" charset="0"/>
                <a:cs typeface="Times New Roman" panose="02020603050405020304" pitchFamily="18" charset="0"/>
              </a:rPr>
              <a:t>Виды деятельности</a:t>
            </a:r>
            <a:r>
              <a:rPr lang="ru-RU" sz="2000" dirty="0" smtClean="0">
                <a:latin typeface="Times New Roman" panose="02020603050405020304" pitchFamily="18" charset="0"/>
                <a:cs typeface="Times New Roman" panose="02020603050405020304" pitchFamily="18" charset="0"/>
              </a:rPr>
              <a:t>: познавательно - исследовательская </a:t>
            </a:r>
            <a:r>
              <a:rPr lang="ru-RU" sz="2000" dirty="0">
                <a:latin typeface="Times New Roman" panose="02020603050405020304" pitchFamily="18" charset="0"/>
                <a:cs typeface="Times New Roman" panose="02020603050405020304" pitchFamily="18" charset="0"/>
              </a:rPr>
              <a:t>деятельность, </a:t>
            </a:r>
            <a:r>
              <a:rPr lang="ru-RU" sz="2000" dirty="0" smtClean="0">
                <a:latin typeface="Times New Roman" panose="02020603050405020304" pitchFamily="18" charset="0"/>
                <a:cs typeface="Times New Roman" panose="02020603050405020304" pitchFamily="18" charset="0"/>
              </a:rPr>
              <a:t>изобразительная деятельность, </a:t>
            </a:r>
            <a:r>
              <a:rPr lang="ru-RU" sz="2000" dirty="0">
                <a:latin typeface="Times New Roman" panose="02020603050405020304" pitchFamily="18" charset="0"/>
                <a:cs typeface="Times New Roman" panose="02020603050405020304" pitchFamily="18" charset="0"/>
              </a:rPr>
              <a:t>игровая деятельность, двигательная  деятельность, </a:t>
            </a:r>
            <a:r>
              <a:rPr lang="ru-RU" sz="2000" dirty="0" smtClean="0">
                <a:latin typeface="Times New Roman" panose="02020603050405020304" pitchFamily="18" charset="0"/>
                <a:cs typeface="Times New Roman" panose="02020603050405020304" pitchFamily="18" charset="0"/>
              </a:rPr>
              <a:t>коммуникативная</a:t>
            </a:r>
            <a:r>
              <a:rPr lang="ru-RU" sz="2000" dirty="0">
                <a:latin typeface="Times New Roman" panose="02020603050405020304" pitchFamily="18" charset="0"/>
                <a:cs typeface="Times New Roman" panose="02020603050405020304" pitchFamily="18" charset="0"/>
              </a:rPr>
              <a:t> деятельность, восприятие художественной </a:t>
            </a:r>
            <a:r>
              <a:rPr lang="ru-RU" sz="2000" dirty="0" smtClean="0">
                <a:latin typeface="Times New Roman" panose="02020603050405020304" pitchFamily="18" charset="0"/>
                <a:cs typeface="Times New Roman" panose="02020603050405020304" pitchFamily="18" charset="0"/>
              </a:rPr>
              <a:t>литературы и фольклора, музыкальная деятельность, конструирование из различных материалов, </a:t>
            </a: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амообслуживание </a:t>
            </a:r>
            <a:r>
              <a:rPr lang="ru-RU" sz="2000" dirty="0">
                <a:latin typeface="Times New Roman" panose="02020603050405020304" pitchFamily="18" charset="0"/>
                <a:cs typeface="Times New Roman" panose="02020603050405020304" pitchFamily="18" charset="0"/>
              </a:rPr>
              <a:t>и элементы бытового </a:t>
            </a:r>
            <a:r>
              <a:rPr lang="ru-RU" sz="2000" dirty="0" smtClean="0">
                <a:latin typeface="Times New Roman" panose="02020603050405020304" pitchFamily="18" charset="0"/>
                <a:cs typeface="Times New Roman" panose="02020603050405020304" pitchFamily="18" charset="0"/>
              </a:rPr>
              <a:t>труда.</a:t>
            </a:r>
            <a:endParaRPr lang="ru-RU" sz="2000" dirty="0">
              <a:latin typeface="Times New Roman" panose="02020603050405020304" pitchFamily="18" charset="0"/>
              <a:cs typeface="Times New Roman" panose="02020603050405020304" pitchFamily="18" charset="0"/>
            </a:endParaRPr>
          </a:p>
          <a:p>
            <a:pPr algn="ctr"/>
            <a:r>
              <a:rPr lang="ru-RU" sz="2000" b="1" dirty="0">
                <a:solidFill>
                  <a:srgbClr val="FF0000"/>
                </a:solidFill>
                <a:latin typeface="Times New Roman" panose="02020603050405020304" pitchFamily="18" charset="0"/>
                <a:cs typeface="Times New Roman" panose="02020603050405020304" pitchFamily="18" charset="0"/>
              </a:rPr>
              <a:t>По количеству </a:t>
            </a:r>
            <a:r>
              <a:rPr lang="ru-RU" sz="2000" b="1" dirty="0" smtClean="0">
                <a:solidFill>
                  <a:srgbClr val="FF0000"/>
                </a:solidFill>
                <a:latin typeface="Times New Roman" panose="02020603050405020304" pitchFamily="18" charset="0"/>
                <a:cs typeface="Times New Roman" panose="02020603050405020304" pitchFamily="18" charset="0"/>
              </a:rPr>
              <a:t>участников</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групповой</a:t>
            </a:r>
            <a:endParaRPr lang="ru-RU" sz="2000" dirty="0">
              <a:latin typeface="Times New Roman" panose="02020603050405020304" pitchFamily="18" charset="0"/>
              <a:cs typeface="Times New Roman" panose="02020603050405020304" pitchFamily="18" charset="0"/>
            </a:endParaRPr>
          </a:p>
          <a:p>
            <a:pPr algn="ctr"/>
            <a:r>
              <a:rPr lang="ru-RU" sz="2000" b="1" dirty="0">
                <a:solidFill>
                  <a:srgbClr val="FF0000"/>
                </a:solidFill>
                <a:latin typeface="Times New Roman" panose="02020603050405020304" pitchFamily="18" charset="0"/>
                <a:cs typeface="Times New Roman" panose="02020603050405020304" pitchFamily="18" charset="0"/>
              </a:rPr>
              <a:t>По образовательным </a:t>
            </a:r>
            <a:r>
              <a:rPr lang="ru-RU" sz="2000" b="1" dirty="0" smtClean="0">
                <a:solidFill>
                  <a:srgbClr val="FF0000"/>
                </a:solidFill>
                <a:latin typeface="Times New Roman" panose="02020603050405020304" pitchFamily="18" charset="0"/>
                <a:cs typeface="Times New Roman" panose="02020603050405020304" pitchFamily="18" charset="0"/>
              </a:rPr>
              <a:t>областям</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познавательное развитие, художественно-эстетическое развитие, физическое развитие, речевое развитие, </a:t>
            </a:r>
            <a:r>
              <a:rPr lang="ru-RU" sz="2000" dirty="0" smtClean="0">
                <a:latin typeface="Times New Roman" panose="02020603050405020304" pitchFamily="18" charset="0"/>
                <a:cs typeface="Times New Roman" panose="02020603050405020304" pitchFamily="18" charset="0"/>
              </a:rPr>
              <a:t>социально-коммуникативное </a:t>
            </a:r>
            <a:r>
              <a:rPr lang="ru-RU" sz="2000" dirty="0">
                <a:latin typeface="Times New Roman" panose="02020603050405020304" pitchFamily="18" charset="0"/>
                <a:cs typeface="Times New Roman" panose="02020603050405020304" pitchFamily="18" charset="0"/>
              </a:rPr>
              <a:t>развитие.</a:t>
            </a:r>
          </a:p>
          <a:p>
            <a:pPr algn="ctr"/>
            <a:r>
              <a:rPr lang="ru-RU" sz="2000" b="1" dirty="0">
                <a:solidFill>
                  <a:srgbClr val="FF0000"/>
                </a:solidFill>
                <a:latin typeface="Times New Roman" panose="02020603050405020304" pitchFamily="18" charset="0"/>
                <a:cs typeface="Times New Roman" panose="02020603050405020304" pitchFamily="18" charset="0"/>
              </a:rPr>
              <a:t>По </a:t>
            </a:r>
            <a:r>
              <a:rPr lang="ru-RU" sz="2000" b="1" dirty="0" smtClean="0">
                <a:solidFill>
                  <a:srgbClr val="FF0000"/>
                </a:solidFill>
                <a:latin typeface="Times New Roman" panose="02020603050405020304" pitchFamily="18" charset="0"/>
                <a:cs typeface="Times New Roman" panose="02020603050405020304" pitchFamily="18" charset="0"/>
              </a:rPr>
              <a:t>интеграции</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 всем образовательным областям в рамках </a:t>
            </a:r>
            <a:r>
              <a:rPr lang="ru-RU" sz="2000" b="1" dirty="0" smtClean="0">
                <a:latin typeface="Times New Roman" panose="02020603050405020304" pitchFamily="18" charset="0"/>
                <a:cs typeface="Times New Roman" panose="02020603050405020304" pitchFamily="18" charset="0"/>
              </a:rPr>
              <a:t>проекта</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Длительность</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 неделя</a:t>
            </a:r>
          </a:p>
          <a:p>
            <a:pPr algn="ct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239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Рисунок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14161" y="217369"/>
            <a:ext cx="3585606" cy="2532029"/>
          </a:xfrm>
          <a:prstGeom prst="rect">
            <a:avLst/>
          </a:prstGeom>
        </p:spPr>
      </p:pic>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3780570" y="597946"/>
            <a:ext cx="2479839" cy="2543020"/>
          </a:xfrm>
          <a:prstGeom prst="rect">
            <a:avLst/>
          </a:prstGeom>
        </p:spPr>
      </p:pic>
      <p:pic>
        <p:nvPicPr>
          <p:cNvPr id="9" name="Рисунок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6355812" y="116632"/>
            <a:ext cx="2680371" cy="2360612"/>
          </a:xfrm>
          <a:prstGeom prst="rect">
            <a:avLst/>
          </a:prstGeom>
        </p:spPr>
      </p:pic>
      <p:pic>
        <p:nvPicPr>
          <p:cNvPr id="11" name="Рисунок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3779910" y="3501008"/>
            <a:ext cx="3073592" cy="3072854"/>
          </a:xfrm>
          <a:prstGeom prst="rect">
            <a:avLst/>
          </a:prstGeom>
        </p:spPr>
      </p:pic>
      <p:pic>
        <p:nvPicPr>
          <p:cNvPr id="12" name="Рисунок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132724" y="2832174"/>
            <a:ext cx="3567041" cy="3744654"/>
          </a:xfrm>
          <a:prstGeom prst="rect">
            <a:avLst/>
          </a:prstGeom>
        </p:spPr>
      </p:pic>
      <p:pic>
        <p:nvPicPr>
          <p:cNvPr id="13" name="Рисунок 1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10800000">
            <a:off x="6948264" y="3140968"/>
            <a:ext cx="2088229" cy="3520680"/>
          </a:xfrm>
          <a:prstGeom prst="rect">
            <a:avLst/>
          </a:prstGeom>
        </p:spPr>
      </p:pic>
    </p:spTree>
    <p:extLst>
      <p:ext uri="{BB962C8B-B14F-4D97-AF65-F5344CB8AC3E}">
        <p14:creationId xmlns:p14="http://schemas.microsoft.com/office/powerpoint/2010/main" val="2760256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87546" y="116631"/>
            <a:ext cx="4040584" cy="2736304"/>
          </a:xfrm>
          <a:prstGeom prst="rect">
            <a:avLst/>
          </a:prstGeom>
        </p:spPr>
      </p:pic>
      <p:pic>
        <p:nvPicPr>
          <p:cNvPr id="8" name="Рисунок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139288" y="2958363"/>
            <a:ext cx="4008798" cy="3787540"/>
          </a:xfrm>
          <a:prstGeom prst="rect">
            <a:avLst/>
          </a:prstGeom>
        </p:spPr>
      </p:pic>
      <p:pic>
        <p:nvPicPr>
          <p:cNvPr id="10" name="Рисунок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4300733" y="821455"/>
            <a:ext cx="4671637" cy="2391521"/>
          </a:xfrm>
          <a:prstGeom prst="rect">
            <a:avLst/>
          </a:prstGeom>
        </p:spPr>
      </p:pic>
      <p:pic>
        <p:nvPicPr>
          <p:cNvPr id="11" name="Рисунок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4300733" y="3212976"/>
            <a:ext cx="4685726" cy="2777150"/>
          </a:xfrm>
          <a:prstGeom prst="rect">
            <a:avLst/>
          </a:prstGeom>
        </p:spPr>
      </p:pic>
    </p:spTree>
    <p:extLst>
      <p:ext uri="{BB962C8B-B14F-4D97-AF65-F5344CB8AC3E}">
        <p14:creationId xmlns:p14="http://schemas.microsoft.com/office/powerpoint/2010/main" val="2760256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395535" y="332648"/>
            <a:ext cx="5184576" cy="2808319"/>
          </a:xfrm>
          <a:prstGeom prst="rect">
            <a:avLst/>
          </a:prstGeom>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5940152" y="245598"/>
            <a:ext cx="2880320" cy="2895370"/>
          </a:xfrm>
          <a:prstGeom prst="rect">
            <a:avLst/>
          </a:prstGeom>
        </p:spPr>
      </p:pic>
      <p:pic>
        <p:nvPicPr>
          <p:cNvPr id="6" name="Рисунок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971600" y="3428998"/>
            <a:ext cx="7632848" cy="2952330"/>
          </a:xfrm>
          <a:prstGeom prst="rect">
            <a:avLst/>
          </a:prstGeom>
        </p:spPr>
      </p:pic>
    </p:spTree>
    <p:extLst>
      <p:ext uri="{BB962C8B-B14F-4D97-AF65-F5344CB8AC3E}">
        <p14:creationId xmlns:p14="http://schemas.microsoft.com/office/powerpoint/2010/main" val="15265244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Прямоугольник 3"/>
          <p:cNvSpPr/>
          <p:nvPr/>
        </p:nvSpPr>
        <p:spPr>
          <a:xfrm>
            <a:off x="611559" y="11396"/>
            <a:ext cx="8064895" cy="1846659"/>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Оценка</a:t>
            </a:r>
            <a:r>
              <a:rPr lang="ru-RU" sz="2000" dirty="0">
                <a:solidFill>
                  <a:srgbClr val="FF0000"/>
                </a:solidFill>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самостоятельности</a:t>
            </a:r>
            <a:r>
              <a:rPr lang="ru-RU" sz="2000" dirty="0">
                <a:solidFill>
                  <a:srgbClr val="FF0000"/>
                </a:solidFill>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и активности детей</a:t>
            </a:r>
            <a:r>
              <a:rPr lang="ru-RU" sz="2000" dirty="0">
                <a:solidFill>
                  <a:srgbClr val="FF0000"/>
                </a:solidFill>
                <a:latin typeface="Times New Roman" panose="02020603050405020304" pitchFamily="18" charset="0"/>
                <a:cs typeface="Times New Roman" panose="02020603050405020304" pitchFamily="18" charset="0"/>
              </a:rPr>
              <a:t> </a:t>
            </a:r>
            <a:r>
              <a:rPr lang="ru-RU" sz="2000" b="1" i="1" dirty="0">
                <a:solidFill>
                  <a:srgbClr val="FF0000"/>
                </a:solidFill>
                <a:latin typeface="Times New Roman" panose="02020603050405020304" pitchFamily="18" charset="0"/>
                <a:cs typeface="Times New Roman" panose="02020603050405020304" pitchFamily="18" charset="0"/>
              </a:rPr>
              <a:t>(автор </a:t>
            </a:r>
            <a:r>
              <a:rPr lang="ru-RU" sz="2000" b="1" i="1" dirty="0" smtClean="0">
                <a:solidFill>
                  <a:srgbClr val="FF0000"/>
                </a:solidFill>
                <a:latin typeface="Times New Roman" panose="02020603050405020304" pitchFamily="18" charset="0"/>
                <a:cs typeface="Times New Roman" panose="02020603050405020304" pitchFamily="18" charset="0"/>
              </a:rPr>
              <a:t>А. Козлова</a:t>
            </a:r>
            <a:r>
              <a:rPr lang="ru-RU" sz="2000" b="1" i="1" dirty="0">
                <a:solidFill>
                  <a:srgbClr val="FF0000"/>
                </a:solidFill>
                <a:latin typeface="Times New Roman" panose="02020603050405020304" pitchFamily="18" charset="0"/>
                <a:cs typeface="Times New Roman" panose="02020603050405020304" pitchFamily="18" charset="0"/>
              </a:rPr>
              <a:t>)</a:t>
            </a:r>
            <a:r>
              <a:rPr lang="ru-RU" sz="2000" dirty="0">
                <a:solidFill>
                  <a:srgbClr val="FF0000"/>
                </a:solidFill>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a:t>
            </a:r>
            <a:endParaRPr lang="ru-RU" sz="2000" dirty="0">
              <a:solidFill>
                <a:srgbClr val="FF0000"/>
              </a:solidFill>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Оценка </a:t>
            </a:r>
            <a:r>
              <a:rPr lang="ru-RU" dirty="0">
                <a:latin typeface="Times New Roman" panose="02020603050405020304" pitchFamily="18" charset="0"/>
                <a:cs typeface="Times New Roman" panose="02020603050405020304" pitchFamily="18" charset="0"/>
              </a:rPr>
              <a:t>дается по проявлению  активности , инициативности, ответственности, степени прилагаемых усилий. Дети разделяются на три группы по степени  развития самостоятельности </a:t>
            </a:r>
            <a:r>
              <a:rPr lang="ru-RU" dirty="0" smtClean="0">
                <a:latin typeface="Times New Roman" panose="02020603050405020304" pitchFamily="18" charset="0"/>
                <a:cs typeface="Times New Roman" panose="02020603050405020304" pitchFamily="18" charset="0"/>
              </a:rPr>
              <a:t>.</a:t>
            </a:r>
            <a:r>
              <a:rPr lang="ru-RU" b="1" dirty="0">
                <a:solidFill>
                  <a:srgbClr val="7030A0"/>
                </a:solidFill>
                <a:latin typeface="Times New Roman" panose="02020603050405020304" pitchFamily="18" charset="0"/>
                <a:cs typeface="Times New Roman" panose="02020603050405020304" pitchFamily="18" charset="0"/>
              </a:rPr>
              <a:t> </a:t>
            </a:r>
            <a:endParaRPr lang="ru-RU" b="1" dirty="0" smtClean="0">
              <a:solidFill>
                <a:srgbClr val="7030A0"/>
              </a:solidFill>
              <a:latin typeface="Times New Roman" panose="02020603050405020304" pitchFamily="18" charset="0"/>
              <a:cs typeface="Times New Roman" panose="02020603050405020304" pitchFamily="18" charset="0"/>
            </a:endParaRPr>
          </a:p>
          <a:p>
            <a:pPr algn="ctr"/>
            <a:r>
              <a:rPr lang="ru-RU" b="1" dirty="0" smtClean="0">
                <a:solidFill>
                  <a:srgbClr val="7030A0"/>
                </a:solidFill>
                <a:latin typeface="Times New Roman" panose="02020603050405020304" pitchFamily="18" charset="0"/>
                <a:cs typeface="Times New Roman" panose="02020603050405020304" pitchFamily="18" charset="0"/>
              </a:rPr>
              <a:t>        </a:t>
            </a:r>
            <a:r>
              <a:rPr lang="ru-RU" sz="2000" b="1" dirty="0" smtClean="0">
                <a:solidFill>
                  <a:srgbClr val="7030A0"/>
                </a:solidFill>
                <a:latin typeface="Times New Roman" panose="02020603050405020304" pitchFamily="18" charset="0"/>
                <a:cs typeface="Times New Roman" panose="02020603050405020304" pitchFamily="18" charset="0"/>
              </a:rPr>
              <a:t>Критерии </a:t>
            </a:r>
            <a:r>
              <a:rPr lang="ru-RU" sz="2000" b="1" dirty="0">
                <a:solidFill>
                  <a:srgbClr val="7030A0"/>
                </a:solidFill>
                <a:latin typeface="Times New Roman" panose="02020603050405020304" pitchFamily="18" charset="0"/>
                <a:cs typeface="Times New Roman" panose="02020603050405020304" pitchFamily="18" charset="0"/>
              </a:rPr>
              <a:t>определения уровня </a:t>
            </a:r>
            <a:r>
              <a:rPr lang="ru-RU" sz="2000" b="1" dirty="0" smtClean="0">
                <a:solidFill>
                  <a:srgbClr val="7030A0"/>
                </a:solidFill>
                <a:latin typeface="Times New Roman" panose="02020603050405020304" pitchFamily="18" charset="0"/>
                <a:cs typeface="Times New Roman" panose="02020603050405020304" pitchFamily="18" charset="0"/>
              </a:rPr>
              <a:t>самостоятельности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71596" y="1484784"/>
            <a:ext cx="7704857" cy="1600438"/>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1. Низкий </a:t>
            </a:r>
            <a:r>
              <a:rPr lang="ru-RU" b="1" dirty="0" smtClean="0">
                <a:solidFill>
                  <a:srgbClr val="FF0000"/>
                </a:solidFill>
                <a:latin typeface="Times New Roman" panose="02020603050405020304" pitchFamily="18" charset="0"/>
                <a:cs typeface="Times New Roman" panose="02020603050405020304" pitchFamily="18" charset="0"/>
              </a:rPr>
              <a:t>уровень развития</a:t>
            </a:r>
            <a:r>
              <a:rPr lang="ru-RU" b="1" dirty="0">
                <a:solidFill>
                  <a:srgbClr val="FF0000"/>
                </a:solidFill>
                <a:latin typeface="Times New Roman" panose="02020603050405020304" pitchFamily="18" charset="0"/>
                <a:cs typeface="Times New Roman" panose="02020603050405020304" pitchFamily="18" charset="0"/>
              </a:rPr>
              <a:t> самостоятельности</a:t>
            </a:r>
          </a:p>
          <a:p>
            <a:pPr algn="ctr"/>
            <a:r>
              <a:rPr lang="ru-RU" sz="1600" dirty="0" smtClean="0">
                <a:latin typeface="Times New Roman" panose="02020603050405020304" pitchFamily="18" charset="0"/>
                <a:cs typeface="Times New Roman" panose="02020603050405020304" pitchFamily="18" charset="0"/>
              </a:rPr>
              <a:t>низкий </a:t>
            </a:r>
            <a:r>
              <a:rPr lang="ru-RU" sz="1600" dirty="0">
                <a:latin typeface="Times New Roman" panose="02020603050405020304" pitchFamily="18" charset="0"/>
                <a:cs typeface="Times New Roman" panose="02020603050405020304" pitchFamily="18" charset="0"/>
              </a:rPr>
              <a:t>интерес к заданиям в обычных условиях, повышающийся в нестандартных условиях, наличие бесцельных нерезультативных действий, инертность, обращение к взрослому за помощью без использования собственных возможностей, а </a:t>
            </a:r>
            <a:r>
              <a:rPr lang="ru-RU" sz="1600" dirty="0" smtClean="0">
                <a:latin typeface="Times New Roman" panose="02020603050405020304" pitchFamily="18" charset="0"/>
                <a:cs typeface="Times New Roman" panose="02020603050405020304" pitchFamily="18" charset="0"/>
              </a:rPr>
              <a:t>активность</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сравнительно </a:t>
            </a:r>
            <a:r>
              <a:rPr lang="ru-RU" sz="1600" dirty="0">
                <a:latin typeface="Times New Roman" panose="02020603050405020304" pitchFamily="18" charset="0"/>
                <a:cs typeface="Times New Roman" panose="02020603050405020304" pitchFamily="18" charset="0"/>
              </a:rPr>
              <a:t>высокая в начале деятельности, затем быстро идет на убыль вследствие пресыщения, результат достигается с помощью хаотических проб.</a:t>
            </a:r>
          </a:p>
        </p:txBody>
      </p:sp>
      <p:sp>
        <p:nvSpPr>
          <p:cNvPr id="6" name="Прямоугольник 5"/>
          <p:cNvSpPr/>
          <p:nvPr/>
        </p:nvSpPr>
        <p:spPr>
          <a:xfrm>
            <a:off x="1103122" y="3052676"/>
            <a:ext cx="7696482" cy="3570208"/>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2. Средний </a:t>
            </a:r>
            <a:r>
              <a:rPr lang="ru-RU" b="1" dirty="0" smtClean="0">
                <a:solidFill>
                  <a:srgbClr val="FF0000"/>
                </a:solidFill>
                <a:latin typeface="Times New Roman" panose="02020603050405020304" pitchFamily="18" charset="0"/>
                <a:cs typeface="Times New Roman" panose="02020603050405020304" pitchFamily="18" charset="0"/>
              </a:rPr>
              <a:t>уровень развития</a:t>
            </a:r>
            <a:r>
              <a:rPr lang="ru-RU" b="1" dirty="0">
                <a:solidFill>
                  <a:srgbClr val="FF0000"/>
                </a:solidFill>
                <a:latin typeface="Times New Roman" panose="02020603050405020304" pitchFamily="18" charset="0"/>
                <a:cs typeface="Times New Roman" panose="02020603050405020304" pitchFamily="18" charset="0"/>
              </a:rPr>
              <a:t> самостоятельности</a:t>
            </a:r>
            <a:r>
              <a:rPr lang="ru-RU" sz="1600" dirty="0">
                <a:latin typeface="Times New Roman" panose="02020603050405020304" pitchFamily="18" charset="0"/>
                <a:cs typeface="Times New Roman" panose="02020603050405020304" pitchFamily="18" charset="0"/>
              </a:rPr>
              <a:t> </a:t>
            </a:r>
          </a:p>
          <a:p>
            <a:pPr algn="ctr"/>
            <a:r>
              <a:rPr lang="ru-RU" sz="1600" dirty="0">
                <a:latin typeface="Times New Roman" panose="02020603050405020304" pitchFamily="18" charset="0"/>
                <a:cs typeface="Times New Roman" panose="02020603050405020304" pitchFamily="18" charset="0"/>
              </a:rPr>
              <a:t>Высокий интерес к заданиям, но выраженная неустойчивость поведения, в начале деятельности – высокая </a:t>
            </a:r>
            <a:r>
              <a:rPr lang="ru-RU" sz="1600" dirty="0" smtClean="0">
                <a:latin typeface="Times New Roman" panose="02020603050405020304" pitchFamily="18" charset="0"/>
                <a:cs typeface="Times New Roman" panose="02020603050405020304" pitchFamily="18" charset="0"/>
              </a:rPr>
              <a:t>активность, </a:t>
            </a:r>
            <a:r>
              <a:rPr lang="ru-RU" sz="1600" dirty="0">
                <a:latin typeface="Times New Roman" panose="02020603050405020304" pitchFamily="18" charset="0"/>
                <a:cs typeface="Times New Roman" panose="02020603050405020304" pitchFamily="18" charset="0"/>
              </a:rPr>
              <a:t>но при столкновении с трудностями темп работы снижается, действия становятся менее целенаправленными, иногда безрезультатно повторяются, поддержка взрослого, небольшая помощь, поощрение нередко приводят к существенному подъему  </a:t>
            </a:r>
            <a:r>
              <a:rPr lang="ru-RU" sz="1600" dirty="0" smtClean="0">
                <a:latin typeface="Times New Roman" panose="02020603050405020304" pitchFamily="18" charset="0"/>
                <a:cs typeface="Times New Roman" panose="02020603050405020304" pitchFamily="18" charset="0"/>
              </a:rPr>
              <a:t>активности,</a:t>
            </a:r>
            <a:r>
              <a:rPr lang="ru-RU" sz="1600" dirty="0">
                <a:latin typeface="Times New Roman" panose="02020603050405020304" pitchFamily="18" charset="0"/>
                <a:cs typeface="Times New Roman" panose="02020603050405020304" pitchFamily="18" charset="0"/>
              </a:rPr>
              <a:t> инициативы</a:t>
            </a:r>
            <a:r>
              <a:rPr lang="ru-RU" sz="1600" b="1" dirty="0">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дети адекватно оценивают свою работу, но стремление к улучшению результатов выражено слабо, в обычных условиях наблюдается несдержанность, импульсивность, небрежное выполнение задания, однако при усложнении задачи проявляется более высокая организованность, инициативность и независимость, в этом</a:t>
            </a:r>
          </a:p>
          <a:p>
            <a:pPr algn="ctr"/>
            <a:r>
              <a:rPr lang="ru-RU" sz="1600" dirty="0">
                <a:latin typeface="Times New Roman" panose="02020603050405020304" pitchFamily="18" charset="0"/>
                <a:cs typeface="Times New Roman" panose="02020603050405020304" pitchFamily="18" charset="0"/>
              </a:rPr>
              <a:t>случае заметно ярко выраженное эмоциональное отношение к своей деятельности и достигаемым результатам, наблюдается ответственное отношение к работе, стремление не отступать перед трудностями, преодолевать </a:t>
            </a:r>
            <a:r>
              <a:rPr lang="ru-RU" sz="1600" dirty="0" smtClean="0">
                <a:latin typeface="Times New Roman" panose="02020603050405020304" pitchFamily="18" charset="0"/>
                <a:cs typeface="Times New Roman" panose="02020603050405020304" pitchFamily="18" charset="0"/>
              </a:rPr>
              <a:t>их</a:t>
            </a:r>
          </a:p>
          <a:p>
            <a:pPr algn="ct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своими </a:t>
            </a:r>
            <a:r>
              <a:rPr lang="ru-RU" sz="1600" dirty="0" smtClean="0">
                <a:latin typeface="Times New Roman" panose="02020603050405020304" pitchFamily="18" charset="0"/>
                <a:cs typeface="Times New Roman" panose="02020603050405020304" pitchFamily="18" charset="0"/>
              </a:rPr>
              <a:t>силами</a:t>
            </a:r>
            <a:r>
              <a:rPr lang="ru-RU" sz="1600" dirty="0">
                <a:latin typeface="Times New Roman" panose="02020603050405020304" pitchFamily="18" charset="0"/>
                <a:cs typeface="Times New Roman" panose="02020603050405020304" pitchFamily="18" charset="0"/>
              </a:rPr>
              <a:t>, не обращаясь к взрослому за помощью.</a:t>
            </a:r>
          </a:p>
        </p:txBody>
      </p:sp>
    </p:spTree>
    <p:extLst>
      <p:ext uri="{BB962C8B-B14F-4D97-AF65-F5344CB8AC3E}">
        <p14:creationId xmlns:p14="http://schemas.microsoft.com/office/powerpoint/2010/main" val="2524712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899592" y="157864"/>
            <a:ext cx="7848872" cy="3262432"/>
          </a:xfrm>
          <a:prstGeom prst="rect">
            <a:avLst/>
          </a:prstGeom>
          <a:noFill/>
        </p:spPr>
        <p:txBody>
          <a:bodyPr wrap="square" rtlCol="0">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3. Высокий </a:t>
            </a:r>
            <a:r>
              <a:rPr lang="ru-RU" b="1" dirty="0" smtClean="0">
                <a:solidFill>
                  <a:srgbClr val="FF0000"/>
                </a:solidFill>
                <a:latin typeface="Times New Roman" panose="02020603050405020304" pitchFamily="18" charset="0"/>
                <a:cs typeface="Times New Roman" panose="02020603050405020304" pitchFamily="18" charset="0"/>
              </a:rPr>
              <a:t>уровень развития </a:t>
            </a:r>
            <a:r>
              <a:rPr lang="ru-RU" b="1" dirty="0">
                <a:solidFill>
                  <a:srgbClr val="FF0000"/>
                </a:solidFill>
                <a:latin typeface="Times New Roman" panose="02020603050405020304" pitchFamily="18" charset="0"/>
                <a:cs typeface="Times New Roman" panose="02020603050405020304" pitchFamily="18" charset="0"/>
              </a:rPr>
              <a:t>самостоятельности</a:t>
            </a:r>
          </a:p>
          <a:p>
            <a:pPr algn="ctr"/>
            <a:r>
              <a:rPr lang="ru-RU" sz="1600" dirty="0" smtClean="0">
                <a:latin typeface="Times New Roman" panose="02020603050405020304" pitchFamily="18" charset="0"/>
                <a:cs typeface="Times New Roman" panose="02020603050405020304" pitchFamily="18" charset="0"/>
              </a:rPr>
              <a:t>Внимательное </a:t>
            </a:r>
            <a:r>
              <a:rPr lang="ru-RU" sz="1600" dirty="0">
                <a:latin typeface="Times New Roman" panose="02020603050405020304" pitchFamily="18" charset="0"/>
                <a:cs typeface="Times New Roman" panose="02020603050405020304" pitchFamily="18" charset="0"/>
              </a:rPr>
              <a:t>принятие задач, сосредоточенность,  активные </a:t>
            </a:r>
            <a:r>
              <a:rPr lang="ru-RU" sz="1600" dirty="0" smtClean="0">
                <a:latin typeface="Times New Roman" panose="02020603050405020304" pitchFamily="18" charset="0"/>
                <a:cs typeface="Times New Roman" panose="02020603050405020304" pitchFamily="18" charset="0"/>
              </a:rPr>
              <a:t>действия, </a:t>
            </a:r>
          </a:p>
          <a:p>
            <a:pPr algn="ctr"/>
            <a:r>
              <a:rPr lang="ru-RU" sz="1600" dirty="0" smtClean="0">
                <a:latin typeface="Times New Roman" panose="02020603050405020304" pitchFamily="18" charset="0"/>
                <a:cs typeface="Times New Roman" panose="02020603050405020304" pitchFamily="18" charset="0"/>
              </a:rPr>
              <a:t>направленные </a:t>
            </a:r>
            <a:r>
              <a:rPr lang="ru-RU" sz="1600" dirty="0">
                <a:latin typeface="Times New Roman" panose="02020603050405020304" pitchFamily="18" charset="0"/>
                <a:cs typeface="Times New Roman" panose="02020603050405020304" pitchFamily="18" charset="0"/>
              </a:rPr>
              <a:t>на достижение результата, обращения к взрослым за помощью редки и появляются лишь после исчерпания собственных возможностей, работа выполняется без спешки, суетливости, </a:t>
            </a:r>
            <a:r>
              <a:rPr lang="ru-RU" sz="1600" dirty="0" smtClean="0">
                <a:latin typeface="Times New Roman" panose="02020603050405020304" pitchFamily="18" charset="0"/>
                <a:cs typeface="Times New Roman" panose="02020603050405020304" pitchFamily="18" charset="0"/>
              </a:rPr>
              <a:t>характерных для</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детей, </a:t>
            </a:r>
            <a:r>
              <a:rPr lang="ru-RU" sz="1600" dirty="0">
                <a:latin typeface="Times New Roman" panose="02020603050405020304" pitchFamily="18" charset="0"/>
                <a:cs typeface="Times New Roman" panose="02020603050405020304" pitchFamily="18" charset="0"/>
              </a:rPr>
              <a:t>отнесенных в 3 группе, и значительно продуктивнее, чем в 1 и 2 группах, наблюдается стойкая мобилизация усилий, встречающиеся трудности не демобилизуют  детей , а, напротив, вызывают стремление, во что бы то ни стало, найти пути и способы их преодоления, время выполнения заданий обычно используется рационально, работа выполняется добросовестно, аккуратно, эмоциональные реакции  свидетельствуют об умении самостоятельно  оценить качественно своей работы, объективно соотнести полученный результат с требуемым, в играх выступают инициаторами</a:t>
            </a:r>
            <a:r>
              <a:rPr lang="ru-RU" sz="1600" b="1"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ctr"/>
            <a:endParaRPr lang="ru-RU" sz="1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46429" y="6176518"/>
            <a:ext cx="7416824" cy="523220"/>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Результаты диагностирования </a:t>
            </a:r>
            <a:r>
              <a:rPr lang="ru-RU" sz="1400" b="1" dirty="0" smtClean="0">
                <a:latin typeface="Times New Roman" panose="02020603050405020304" pitchFamily="18" charset="0"/>
                <a:cs typeface="Times New Roman" panose="02020603050405020304" pitchFamily="18" charset="0"/>
              </a:rPr>
              <a:t>уровня</a:t>
            </a:r>
            <a:r>
              <a:rPr lang="ru-RU" sz="1400"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знаний</a:t>
            </a:r>
            <a:r>
              <a:rPr lang="ru-RU" sz="1400" b="1" dirty="0">
                <a:latin typeface="Times New Roman" panose="02020603050405020304" pitchFamily="18" charset="0"/>
                <a:cs typeface="Times New Roman" panose="02020603050405020304" pitchFamily="18" charset="0"/>
              </a:rPr>
              <a:t>, развития инициативы </a:t>
            </a:r>
            <a:r>
              <a:rPr lang="ru-RU" sz="1400" b="1" dirty="0" smtClean="0">
                <a:latin typeface="Times New Roman" panose="02020603050405020304" pitchFamily="18" charset="0"/>
                <a:cs typeface="Times New Roman" panose="02020603050405020304" pitchFamily="18" charset="0"/>
              </a:rPr>
              <a:t>и самостоятельности </a:t>
            </a:r>
            <a:r>
              <a:rPr lang="ru-RU" sz="1400" b="1" dirty="0">
                <a:latin typeface="Times New Roman" panose="02020603050405020304" pitchFamily="18" charset="0"/>
                <a:cs typeface="Times New Roman" panose="02020603050405020304" pitchFamily="18" charset="0"/>
              </a:rPr>
              <a:t>детей </a:t>
            </a:r>
            <a:r>
              <a:rPr lang="ru-RU" sz="1400" b="1" dirty="0" smtClean="0">
                <a:latin typeface="Times New Roman" panose="02020603050405020304" pitchFamily="18" charset="0"/>
                <a:cs typeface="Times New Roman" panose="02020603050405020304" pitchFamily="18" charset="0"/>
              </a:rPr>
              <a:t>старшей </a:t>
            </a:r>
            <a:r>
              <a:rPr lang="ru-RU" sz="1400" b="1" dirty="0">
                <a:latin typeface="Times New Roman" panose="02020603050405020304" pitchFamily="18" charset="0"/>
                <a:cs typeface="Times New Roman" panose="02020603050405020304" pitchFamily="18" charset="0"/>
              </a:rPr>
              <a:t>группы </a:t>
            </a:r>
            <a:r>
              <a:rPr lang="ru-RU" sz="1400" b="1" dirty="0" smtClean="0">
                <a:latin typeface="Times New Roman" panose="02020603050405020304" pitchFamily="18" charset="0"/>
                <a:cs typeface="Times New Roman" panose="02020603050405020304" pitchFamily="18" charset="0"/>
              </a:rPr>
              <a:t>«Солнышко»( </a:t>
            </a:r>
            <a:r>
              <a:rPr lang="ru-RU" sz="1400" b="1" dirty="0">
                <a:latin typeface="Times New Roman" panose="02020603050405020304" pitchFamily="18" charset="0"/>
                <a:cs typeface="Times New Roman" panose="02020603050405020304" pitchFamily="18" charset="0"/>
              </a:rPr>
              <a:t>в %)</a:t>
            </a:r>
            <a:endParaRPr lang="ru-RU" sz="1400"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4071067589"/>
              </p:ext>
            </p:extLst>
          </p:nvPr>
        </p:nvGraphicFramePr>
        <p:xfrm>
          <a:off x="1475656" y="3036137"/>
          <a:ext cx="3721644" cy="2481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3516965335"/>
              </p:ext>
            </p:extLst>
          </p:nvPr>
        </p:nvGraphicFramePr>
        <p:xfrm>
          <a:off x="3563888" y="4797152"/>
          <a:ext cx="5031174" cy="1101741"/>
        </p:xfrm>
        <a:graphic>
          <a:graphicData uri="http://schemas.openxmlformats.org/drawingml/2006/table">
            <a:tbl>
              <a:tblPr/>
              <a:tblGrid>
                <a:gridCol w="1253316"/>
                <a:gridCol w="1235414"/>
                <a:gridCol w="1271222"/>
                <a:gridCol w="1271222"/>
              </a:tblGrid>
              <a:tr h="370221">
                <a:tc>
                  <a:txBody>
                    <a:bodyPr/>
                    <a:lstStyle/>
                    <a:p>
                      <a:r>
                        <a:rPr lang="ru-RU" dirty="0" smtClean="0"/>
                        <a:t>/</a:t>
                      </a:r>
                      <a:endParaRPr lang="ru-RU" dirty="0"/>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Высокий</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Средний</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Низкий</a:t>
                      </a:r>
                      <a:endParaRPr lang="ru-RU" dirty="0"/>
                    </a:p>
                  </a:txBody>
                  <a:tcPr>
                    <a:lnL w="12700" cap="flat" cmpd="sng" algn="ctr">
                      <a:solidFill>
                        <a:schemeClr val="tx1"/>
                      </a:solid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259">
                <a:tc>
                  <a:txBody>
                    <a:bodyPr/>
                    <a:lstStyle/>
                    <a:p>
                      <a:r>
                        <a:rPr lang="ru-RU" dirty="0" smtClean="0"/>
                        <a:t>21 июня</a:t>
                      </a:r>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11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72</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17</a:t>
                      </a:r>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5259">
                <a:tc>
                  <a:txBody>
                    <a:bodyPr/>
                    <a:lstStyle/>
                    <a:p>
                      <a:r>
                        <a:rPr lang="ru-RU" dirty="0" smtClean="0"/>
                        <a:t>27 июня</a:t>
                      </a:r>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56</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44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smtClean="0"/>
                        <a:t>0</a:t>
                      </a:r>
                      <a:endParaRPr lang="ru-RU"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24712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1187624" y="332656"/>
            <a:ext cx="7416824" cy="4616648"/>
          </a:xfrm>
          <a:prstGeom prst="rect">
            <a:avLst/>
          </a:prstGeom>
          <a:noFill/>
        </p:spPr>
        <p:txBody>
          <a:bodyPr wrap="square" rtlCol="0">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Вывод</a:t>
            </a:r>
            <a:r>
              <a:rPr lang="ru-RU" sz="2400" b="1" dirty="0">
                <a:solidFill>
                  <a:srgbClr val="FF0000"/>
                </a:solidFill>
                <a:latin typeface="Times New Roman" panose="02020603050405020304" pitchFamily="18" charset="0"/>
                <a:cs typeface="Times New Roman" panose="02020603050405020304" pitchFamily="18" charset="0"/>
              </a:rPr>
              <a:t>:</a:t>
            </a:r>
          </a:p>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Дети </a:t>
            </a:r>
            <a:r>
              <a:rPr lang="ru-RU" dirty="0">
                <a:latin typeface="Times New Roman" panose="02020603050405020304" pitchFamily="18" charset="0"/>
                <a:cs typeface="Times New Roman" panose="02020603050405020304" pitchFamily="18" charset="0"/>
              </a:rPr>
              <a:t>узнали много о жизни домашних животных, стали проявлять интерес, инициативу, самостоятельность в выборе деятельности, в выборе сюжета игры, сюжета сказки, настольно-печатных игр и подвижных игр.</a:t>
            </a:r>
          </a:p>
          <a:p>
            <a:pPr algn="ctr"/>
            <a:r>
              <a:rPr lang="ru-RU" dirty="0">
                <a:latin typeface="Times New Roman" panose="02020603050405020304" pitchFamily="18" charset="0"/>
                <a:cs typeface="Times New Roman" panose="02020603050405020304" pitchFamily="18" charset="0"/>
              </a:rPr>
              <a:t>Работа с детьми по этому проекту предполагает взаимодействие и интеграцию всех областей. На примере работы над проектом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Домашние животные» можно проследить интеграцию всех областей и взаимодействие их друг с другом, что укрепляет знания детей и развивает их познавательную активность, можно проследить как увеличивается интерес, инициатива и самостоятельность детей с изменением возраста; чем старше дети, тем больше проявляется самостоятельность в различных видах деятельности.</a:t>
            </a:r>
          </a:p>
          <a:p>
            <a:pPr algn="ct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4365104"/>
            <a:ext cx="8315934" cy="2923877"/>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Заключение:</a:t>
            </a:r>
          </a:p>
          <a:p>
            <a:pPr algn="ctr"/>
            <a:endParaRPr lang="ru-RU" sz="2000"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данные </a:t>
            </a:r>
            <a:r>
              <a:rPr lang="ru-RU" sz="2000" dirty="0">
                <a:latin typeface="Times New Roman" panose="02020603050405020304" pitchFamily="18" charset="0"/>
                <a:cs typeface="Times New Roman" panose="02020603050405020304" pitchFamily="18" charset="0"/>
              </a:rPr>
              <a:t>виды деятельности способствуют развитию важных познавательных функций, в числе которых </a:t>
            </a:r>
            <a:r>
              <a:rPr lang="ru-RU" sz="2000" b="1" dirty="0">
                <a:solidFill>
                  <a:srgbClr val="7030A0"/>
                </a:solidFill>
                <a:latin typeface="Times New Roman" panose="02020603050405020304" pitchFamily="18" charset="0"/>
                <a:cs typeface="Times New Roman" panose="02020603050405020304" pitchFamily="18" charset="0"/>
              </a:rPr>
              <a:t>инициативность, </a:t>
            </a:r>
            <a:r>
              <a:rPr lang="ru-RU" sz="2000" b="1" dirty="0" smtClean="0">
                <a:solidFill>
                  <a:srgbClr val="7030A0"/>
                </a:solidFill>
                <a:latin typeface="Times New Roman" panose="02020603050405020304" pitchFamily="18" charset="0"/>
                <a:cs typeface="Times New Roman" panose="02020603050405020304" pitchFamily="18" charset="0"/>
              </a:rPr>
              <a:t>самостоятельность</a:t>
            </a:r>
            <a:r>
              <a:rPr lang="ru-RU" sz="2000" dirty="0" smtClean="0">
                <a:solidFill>
                  <a:srgbClr val="7030A0"/>
                </a:solidFill>
                <a:latin typeface="Times New Roman" panose="02020603050405020304" pitchFamily="18" charset="0"/>
                <a:cs typeface="Times New Roman" panose="02020603050405020304" pitchFamily="18" charset="0"/>
              </a:rPr>
              <a:t>, </a:t>
            </a:r>
          </a:p>
          <a:p>
            <a:pPr algn="ctr"/>
            <a:r>
              <a:rPr lang="ru-RU" sz="2000" b="1" dirty="0" smtClean="0">
                <a:solidFill>
                  <a:srgbClr val="7030A0"/>
                </a:solidFill>
                <a:latin typeface="Times New Roman" panose="02020603050405020304" pitchFamily="18" charset="0"/>
                <a:cs typeface="Times New Roman" panose="02020603050405020304" pitchFamily="18" charset="0"/>
              </a:rPr>
              <a:t>внимательность</a:t>
            </a:r>
            <a:r>
              <a:rPr lang="ru-RU" sz="2000" b="1" dirty="0">
                <a:solidFill>
                  <a:srgbClr val="7030A0"/>
                </a:solidFill>
                <a:latin typeface="Times New Roman" panose="02020603050405020304" pitchFamily="18" charset="0"/>
                <a:cs typeface="Times New Roman" panose="02020603050405020304" pitchFamily="18" charset="0"/>
              </a:rPr>
              <a:t>, способность к адекватной оценке, </a:t>
            </a:r>
            <a:endParaRPr lang="ru-RU" sz="2000" b="1" dirty="0" smtClean="0">
              <a:solidFill>
                <a:srgbClr val="7030A0"/>
              </a:solidFill>
              <a:latin typeface="Times New Roman" panose="02020603050405020304" pitchFamily="18" charset="0"/>
              <a:cs typeface="Times New Roman" panose="02020603050405020304" pitchFamily="18" charset="0"/>
            </a:endParaRPr>
          </a:p>
          <a:p>
            <a:pPr algn="ctr"/>
            <a:r>
              <a:rPr lang="ru-RU" sz="2000" b="1" dirty="0" smtClean="0">
                <a:solidFill>
                  <a:srgbClr val="7030A0"/>
                </a:solidFill>
                <a:latin typeface="Times New Roman" panose="02020603050405020304" pitchFamily="18" charset="0"/>
                <a:cs typeface="Times New Roman" panose="02020603050405020304" pitchFamily="18" charset="0"/>
              </a:rPr>
              <a:t>навыки </a:t>
            </a:r>
            <a:r>
              <a:rPr lang="ru-RU" sz="2000" b="1" dirty="0">
                <a:solidFill>
                  <a:srgbClr val="7030A0"/>
                </a:solidFill>
                <a:latin typeface="Times New Roman" panose="02020603050405020304" pitchFamily="18" charset="0"/>
                <a:cs typeface="Times New Roman" panose="02020603050405020304" pitchFamily="18" charset="0"/>
              </a:rPr>
              <a:t>сотрудничества.</a:t>
            </a:r>
          </a:p>
          <a:p>
            <a:pPr algn="ct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4712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58"/>
            <a:ext cx="9144000" cy="6858000"/>
          </a:xfrm>
          <a:prstGeom prst="rect">
            <a:avLst/>
          </a:prstGeom>
        </p:spPr>
      </p:pic>
    </p:spTree>
    <p:extLst>
      <p:ext uri="{BB962C8B-B14F-4D97-AF65-F5344CB8AC3E}">
        <p14:creationId xmlns:p14="http://schemas.microsoft.com/office/powerpoint/2010/main" val="172724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491880" y="21938"/>
            <a:ext cx="2276585" cy="646331"/>
          </a:xfrm>
          <a:prstGeom prst="rect">
            <a:avLst/>
          </a:prstGeom>
        </p:spPr>
        <p:txBody>
          <a:bodyPr wrap="none">
            <a:spAutoFit/>
          </a:bodyPr>
          <a:lstStyle/>
          <a:p>
            <a:r>
              <a:rPr lang="ru-RU" sz="3600" b="1" dirty="0">
                <a:solidFill>
                  <a:srgbClr val="FF0000"/>
                </a:solidFill>
                <a:latin typeface="Gabriola" panose="04040605051002020D02" pitchFamily="82" charset="0"/>
              </a:rPr>
              <a:t>Цель проекта:</a:t>
            </a:r>
          </a:p>
        </p:txBody>
      </p:sp>
      <p:sp>
        <p:nvSpPr>
          <p:cNvPr id="4" name="Прямоугольник 3"/>
          <p:cNvSpPr/>
          <p:nvPr/>
        </p:nvSpPr>
        <p:spPr>
          <a:xfrm>
            <a:off x="1276380" y="593373"/>
            <a:ext cx="7070572" cy="92333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способствовать развитию детской инициативы и самостоятельности в различных видах деятельности в рамках тематической недели «Домашние животные</a:t>
            </a:r>
            <a:r>
              <a:rPr lang="ru-RU"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19872" y="1412776"/>
            <a:ext cx="2629246" cy="646331"/>
          </a:xfrm>
          <a:prstGeom prst="rect">
            <a:avLst/>
          </a:prstGeom>
        </p:spPr>
        <p:txBody>
          <a:bodyPr wrap="none">
            <a:spAutoFit/>
          </a:bodyPr>
          <a:lstStyle/>
          <a:p>
            <a:r>
              <a:rPr lang="ru-RU" sz="3600" b="1" dirty="0">
                <a:solidFill>
                  <a:srgbClr val="FF0000"/>
                </a:solidFill>
                <a:latin typeface="Gabriola" panose="04040605051002020D02" pitchFamily="82" charset="0"/>
              </a:rPr>
              <a:t>Задачи проекта:</a:t>
            </a:r>
          </a:p>
        </p:txBody>
      </p:sp>
      <p:sp>
        <p:nvSpPr>
          <p:cNvPr id="6" name="Прямоугольник 5"/>
          <p:cNvSpPr/>
          <p:nvPr/>
        </p:nvSpPr>
        <p:spPr>
          <a:xfrm>
            <a:off x="1130401" y="2025814"/>
            <a:ext cx="7473050" cy="2369880"/>
          </a:xfrm>
          <a:prstGeom prst="rect">
            <a:avLst/>
          </a:prstGeom>
        </p:spPr>
        <p:txBody>
          <a:bodyPr wrap="square">
            <a:spAutoFit/>
          </a:bodyPr>
          <a:lstStyle/>
          <a:p>
            <a:pPr algn="ctr"/>
            <a:r>
              <a:rPr lang="ru-RU" b="1" dirty="0">
                <a:solidFill>
                  <a:srgbClr val="7030A0"/>
                </a:solidFill>
                <a:latin typeface="Times New Roman" panose="02020603050405020304" pitchFamily="18" charset="0"/>
                <a:cs typeface="Times New Roman" panose="02020603050405020304" pitchFamily="18" charset="0"/>
              </a:rPr>
              <a:t>Для детей:</a:t>
            </a:r>
            <a:endParaRPr lang="ru-RU" dirty="0">
              <a:solidFill>
                <a:srgbClr val="7030A0"/>
              </a:solidFill>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формирование целостной картины мира,</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формирование представлений о животном мире (домашние животные).</a:t>
            </a:r>
            <a:endParaRPr lang="ru-RU" sz="1600" dirty="0">
              <a:latin typeface="Times New Roman" panose="02020603050405020304" pitchFamily="18" charset="0"/>
              <a:cs typeface="Times New Roman" panose="02020603050405020304" pitchFamily="18" charset="0"/>
            </a:endParaRPr>
          </a:p>
          <a:p>
            <a:pPr algn="ctr"/>
            <a:r>
              <a:rPr lang="ru-RU" b="1" dirty="0" smtClean="0">
                <a:solidFill>
                  <a:srgbClr val="7030A0"/>
                </a:solidFill>
                <a:latin typeface="Times New Roman" panose="02020603050405020304" pitchFamily="18" charset="0"/>
                <a:cs typeface="Times New Roman" panose="02020603050405020304" pitchFamily="18" charset="0"/>
              </a:rPr>
              <a:t>Для </a:t>
            </a:r>
            <a:r>
              <a:rPr lang="ru-RU" b="1" dirty="0">
                <a:solidFill>
                  <a:srgbClr val="7030A0"/>
                </a:solidFill>
                <a:latin typeface="Times New Roman" panose="02020603050405020304" pitchFamily="18" charset="0"/>
                <a:cs typeface="Times New Roman" panose="02020603050405020304" pitchFamily="18" charset="0"/>
              </a:rPr>
              <a:t>воспитателя:</a:t>
            </a:r>
            <a:endParaRPr lang="ru-RU" dirty="0">
              <a:solidFill>
                <a:srgbClr val="7030A0"/>
              </a:solidFill>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Развивать самостоятельность и активность детей;</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Развивать умения детей действовать по собственной инициативе;</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Развивать умение детей ставить перед собой цель и планировать результат;</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Выполнять детьми действия без помощи взрослых;</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Осуществлять самими детьми </a:t>
            </a:r>
            <a:r>
              <a:rPr lang="ru-RU" sz="1600" b="1" dirty="0" smtClean="0">
                <a:latin typeface="Times New Roman" panose="02020603050405020304" pitchFamily="18" charset="0"/>
                <a:cs typeface="Times New Roman" panose="02020603050405020304" pitchFamily="18" charset="0"/>
              </a:rPr>
              <a:t>самоконтроль</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43608" y="4293096"/>
            <a:ext cx="7459223" cy="2339102"/>
          </a:xfrm>
          <a:prstGeom prst="rect">
            <a:avLst/>
          </a:prstGeom>
        </p:spPr>
        <p:txBody>
          <a:bodyPr wrap="square">
            <a:spAutoFit/>
          </a:bodyPr>
          <a:lstStyle/>
          <a:p>
            <a:pPr algn="ctr"/>
            <a:r>
              <a:rPr lang="ru-RU" b="1" dirty="0">
                <a:solidFill>
                  <a:srgbClr val="7030A0"/>
                </a:solidFill>
                <a:latin typeface="Times New Roman" panose="02020603050405020304" pitchFamily="18" charset="0"/>
                <a:cs typeface="Times New Roman" panose="02020603050405020304" pitchFamily="18" charset="0"/>
              </a:rPr>
              <a:t>Для родителей:</a:t>
            </a:r>
            <a:endParaRPr lang="ru-RU" dirty="0">
              <a:solidFill>
                <a:srgbClr val="7030A0"/>
              </a:solidFill>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Обогащение уровня знаний родителей по развитию и поддержке детской инициативы и самостоятельности.</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Повышение экологической культуры родителей, понимание необходимости в экологическом воспитании </a:t>
            </a:r>
            <a:r>
              <a:rPr lang="ru-RU" sz="1600" b="1" dirty="0" smtClean="0">
                <a:latin typeface="Times New Roman" panose="02020603050405020304" pitchFamily="18" charset="0"/>
                <a:cs typeface="Times New Roman" panose="02020603050405020304" pitchFamily="18" charset="0"/>
              </a:rPr>
              <a:t>детей.</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Создание единого </a:t>
            </a:r>
            <a:r>
              <a:rPr lang="ru-RU" sz="1600" b="1" dirty="0" err="1">
                <a:latin typeface="Times New Roman" panose="02020603050405020304" pitchFamily="18" charset="0"/>
                <a:cs typeface="Times New Roman" panose="02020603050405020304" pitchFamily="18" charset="0"/>
              </a:rPr>
              <a:t>воспитательно</a:t>
            </a:r>
            <a:r>
              <a:rPr lang="ru-RU" sz="1600" b="1" dirty="0">
                <a:latin typeface="Times New Roman" panose="02020603050405020304" pitchFamily="18" charset="0"/>
                <a:cs typeface="Times New Roman" panose="02020603050405020304" pitchFamily="18" charset="0"/>
              </a:rPr>
              <a:t>-образовательного пространства </a:t>
            </a:r>
            <a:r>
              <a:rPr lang="ru-RU" sz="1600" b="1" dirty="0" smtClean="0">
                <a:latin typeface="Times New Roman" panose="02020603050405020304" pitchFamily="18" charset="0"/>
                <a:cs typeface="Times New Roman" panose="02020603050405020304" pitchFamily="18" charset="0"/>
              </a:rPr>
              <a:t>ДОУ </a:t>
            </a:r>
            <a:r>
              <a:rPr lang="ru-RU" sz="1600" b="1" dirty="0">
                <a:latin typeface="Times New Roman" panose="02020603050405020304" pitchFamily="18" charset="0"/>
                <a:cs typeface="Times New Roman" panose="02020603050405020304" pitchFamily="18" charset="0"/>
              </a:rPr>
              <a:t>и семьи .</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Возможность участвовать в совместных проектах.</a:t>
            </a:r>
            <a:endParaRPr lang="ru-RU" sz="16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Активные участники образовательного процесса детей.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23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131840" y="188640"/>
            <a:ext cx="3095719" cy="646331"/>
          </a:xfrm>
          <a:prstGeom prst="rect">
            <a:avLst/>
          </a:prstGeom>
        </p:spPr>
        <p:txBody>
          <a:bodyPr wrap="none">
            <a:spAutoFit/>
          </a:bodyPr>
          <a:lstStyle/>
          <a:p>
            <a:r>
              <a:rPr lang="ru-RU" sz="3600" b="1" dirty="0">
                <a:solidFill>
                  <a:srgbClr val="FF0000"/>
                </a:solidFill>
                <a:latin typeface="Gabriola" panose="04040605051002020D02" pitchFamily="82" charset="0"/>
              </a:rPr>
              <a:t>Принципы работы:</a:t>
            </a:r>
          </a:p>
        </p:txBody>
      </p:sp>
      <p:sp>
        <p:nvSpPr>
          <p:cNvPr id="4" name="Прямоугольник 3"/>
          <p:cNvSpPr/>
          <p:nvPr/>
        </p:nvSpPr>
        <p:spPr>
          <a:xfrm>
            <a:off x="1331640" y="859705"/>
            <a:ext cx="6912768" cy="2246769"/>
          </a:xfrm>
          <a:prstGeom prst="rect">
            <a:avLst/>
          </a:prstGeom>
        </p:spPr>
        <p:txBody>
          <a:bodyPr wrap="square">
            <a:spAutoFit/>
          </a:bodyPr>
          <a:lstStyle/>
          <a:p>
            <a:pPr algn="ctr"/>
            <a:r>
              <a:rPr lang="ru-RU" sz="2000" b="1" dirty="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Педагог </a:t>
            </a:r>
            <a:r>
              <a:rPr lang="ru-RU" sz="2000" dirty="0">
                <a:latin typeface="Times New Roman" panose="02020603050405020304" pitchFamily="18" charset="0"/>
                <a:cs typeface="Times New Roman" panose="02020603050405020304" pitchFamily="18" charset="0"/>
              </a:rPr>
              <a:t>должен учитывать соблюдение пропорционального соотношения усилий ребенка и усилий педагога в совместной деятельности.</a:t>
            </a:r>
          </a:p>
          <a:p>
            <a:pPr algn="ctr"/>
            <a:r>
              <a:rPr lang="ru-RU" sz="2000" dirty="0" smtClean="0">
                <a:latin typeface="Times New Roman" panose="02020603050405020304" pitchFamily="18" charset="0"/>
                <a:cs typeface="Times New Roman" panose="02020603050405020304" pitchFamily="18" charset="0"/>
              </a:rPr>
              <a:t>*На </a:t>
            </a:r>
            <a:r>
              <a:rPr lang="ru-RU" sz="2000" dirty="0">
                <a:latin typeface="Times New Roman" panose="02020603050405020304" pitchFamily="18" charset="0"/>
                <a:cs typeface="Times New Roman" panose="02020603050405020304" pitchFamily="18" charset="0"/>
              </a:rPr>
              <a:t>начальном этапе доля активности педагога превышает активность ребенка, а затем активность ребенка </a:t>
            </a:r>
            <a:r>
              <a:rPr lang="ru-RU" sz="2000" dirty="0" smtClean="0">
                <a:latin typeface="Times New Roman" panose="02020603050405020304" pitchFamily="18" charset="0"/>
                <a:cs typeface="Times New Roman" panose="02020603050405020304" pitchFamily="18" charset="0"/>
              </a:rPr>
              <a:t>возрастает.</a:t>
            </a:r>
            <a:endParaRPr lang="ru-RU" sz="2000" dirty="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*На </a:t>
            </a:r>
            <a:r>
              <a:rPr lang="ru-RU" sz="2000" dirty="0">
                <a:latin typeface="Times New Roman" panose="02020603050405020304" pitchFamily="18" charset="0"/>
                <a:cs typeface="Times New Roman" panose="02020603050405020304" pitchFamily="18" charset="0"/>
              </a:rPr>
              <a:t>заключительном этапе ребенок все делает сам под контролем воспитателя.</a:t>
            </a:r>
          </a:p>
        </p:txBody>
      </p:sp>
      <p:sp>
        <p:nvSpPr>
          <p:cNvPr id="5" name="Прямоугольник 4"/>
          <p:cNvSpPr/>
          <p:nvPr/>
        </p:nvSpPr>
        <p:spPr>
          <a:xfrm>
            <a:off x="2752049" y="3103126"/>
            <a:ext cx="4071949" cy="646331"/>
          </a:xfrm>
          <a:prstGeom prst="rect">
            <a:avLst/>
          </a:prstGeom>
        </p:spPr>
        <p:txBody>
          <a:bodyPr wrap="none">
            <a:spAutoFit/>
          </a:bodyPr>
          <a:lstStyle/>
          <a:p>
            <a:r>
              <a:rPr lang="ru-RU" sz="3600" b="1" dirty="0">
                <a:solidFill>
                  <a:srgbClr val="FF0000"/>
                </a:solidFill>
                <a:latin typeface="Gabriola" panose="04040605051002020D02" pitchFamily="82" charset="0"/>
                <a:cs typeface="Times New Roman" panose="02020603050405020304" pitchFamily="18" charset="0"/>
              </a:rPr>
              <a:t>Планируемый результат :</a:t>
            </a:r>
          </a:p>
        </p:txBody>
      </p:sp>
      <p:sp>
        <p:nvSpPr>
          <p:cNvPr id="6" name="Прямоугольник 5"/>
          <p:cNvSpPr/>
          <p:nvPr/>
        </p:nvSpPr>
        <p:spPr>
          <a:xfrm>
            <a:off x="1167258" y="3861048"/>
            <a:ext cx="7093101" cy="3108543"/>
          </a:xfrm>
          <a:prstGeom prst="rect">
            <a:avLst/>
          </a:prstGeom>
        </p:spPr>
        <p:txBody>
          <a:bodyPr wrap="square">
            <a:spAutoFit/>
          </a:bodyPr>
          <a:lstStyle/>
          <a:p>
            <a:pPr algn="ctr"/>
            <a:r>
              <a:rPr lang="ru-RU" sz="2000" b="1" u="sng" dirty="0">
                <a:solidFill>
                  <a:srgbClr val="7030A0"/>
                </a:solidFill>
                <a:latin typeface="Times New Roman" panose="02020603050405020304" pitchFamily="18" charset="0"/>
                <a:cs typeface="Times New Roman" panose="02020603050405020304" pitchFamily="18" charset="0"/>
              </a:rPr>
              <a:t>Модель воспитанника:</a:t>
            </a:r>
            <a:endParaRPr lang="ru-RU" sz="2000" b="1" dirty="0">
              <a:solidFill>
                <a:srgbClr val="7030A0"/>
              </a:solidFill>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sz="2000" dirty="0" smtClean="0">
                <a:latin typeface="Times New Roman" panose="02020603050405020304" pitchFamily="18" charset="0"/>
                <a:cs typeface="Times New Roman" panose="02020603050405020304" pitchFamily="18" charset="0"/>
              </a:rPr>
              <a:t>*умение </a:t>
            </a:r>
            <a:r>
              <a:rPr lang="ru-RU" sz="2000" dirty="0">
                <a:latin typeface="Times New Roman" panose="02020603050405020304" pitchFamily="18" charset="0"/>
                <a:cs typeface="Times New Roman" panose="02020603050405020304" pitchFamily="18" charset="0"/>
              </a:rPr>
              <a:t>действовать по собственной инициативе как в знакомых, так и в новых условиях;</a:t>
            </a:r>
          </a:p>
          <a:p>
            <a:pPr algn="ctr"/>
            <a:r>
              <a:rPr lang="ru-RU" sz="2000" dirty="0" smtClean="0">
                <a:latin typeface="Times New Roman" panose="02020603050405020304" pitchFamily="18" charset="0"/>
                <a:cs typeface="Times New Roman" panose="02020603050405020304" pitchFamily="18" charset="0"/>
              </a:rPr>
              <a:t>*умение </a:t>
            </a:r>
            <a:r>
              <a:rPr lang="ru-RU" sz="2000" dirty="0">
                <a:latin typeface="Times New Roman" panose="02020603050405020304" pitchFamily="18" charset="0"/>
                <a:cs typeface="Times New Roman" panose="02020603050405020304" pitchFamily="18" charset="0"/>
              </a:rPr>
              <a:t>ставить перед собой цель и планировать результат;</a:t>
            </a:r>
          </a:p>
          <a:p>
            <a:pPr algn="ctr"/>
            <a:r>
              <a:rPr lang="ru-RU" sz="2000" dirty="0" smtClean="0">
                <a:latin typeface="Times New Roman" panose="02020603050405020304" pitchFamily="18" charset="0"/>
                <a:cs typeface="Times New Roman" panose="02020603050405020304" pitchFamily="18" charset="0"/>
              </a:rPr>
              <a:t>*выполнять </a:t>
            </a:r>
            <a:r>
              <a:rPr lang="ru-RU" sz="2000" dirty="0">
                <a:latin typeface="Times New Roman" panose="02020603050405020304" pitchFamily="18" charset="0"/>
                <a:cs typeface="Times New Roman" panose="02020603050405020304" pitchFamily="18" charset="0"/>
              </a:rPr>
              <a:t>действия без помощи взрослых;</a:t>
            </a:r>
          </a:p>
          <a:p>
            <a:pPr algn="ctr"/>
            <a:r>
              <a:rPr lang="ru-RU" sz="2000" dirty="0" smtClean="0">
                <a:latin typeface="Times New Roman" panose="02020603050405020304" pitchFamily="18" charset="0"/>
                <a:cs typeface="Times New Roman" panose="02020603050405020304" pitchFamily="18" charset="0"/>
              </a:rPr>
              <a:t>*осуществлять </a:t>
            </a:r>
            <a:r>
              <a:rPr lang="ru-RU" sz="2000" dirty="0">
                <a:latin typeface="Times New Roman" panose="02020603050405020304" pitchFamily="18" charset="0"/>
                <a:cs typeface="Times New Roman" panose="02020603050405020304" pitchFamily="18" charset="0"/>
              </a:rPr>
              <a:t>самоконтроль при наличии адекватной самооценки.</a:t>
            </a:r>
          </a:p>
          <a:p>
            <a:pPr algn="ct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23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347864" y="260648"/>
            <a:ext cx="3127779" cy="646331"/>
          </a:xfrm>
          <a:prstGeom prst="rect">
            <a:avLst/>
          </a:prstGeom>
        </p:spPr>
        <p:txBody>
          <a:bodyPr wrap="none">
            <a:spAutoFit/>
          </a:bodyPr>
          <a:lstStyle/>
          <a:p>
            <a:r>
              <a:rPr lang="ru-RU" sz="3600" b="1" dirty="0">
                <a:solidFill>
                  <a:srgbClr val="FF0000"/>
                </a:solidFill>
                <a:latin typeface="Gabriola" panose="04040605051002020D02" pitchFamily="82" charset="0"/>
              </a:rPr>
              <a:t>Продукты проекта:</a:t>
            </a:r>
          </a:p>
        </p:txBody>
      </p:sp>
      <p:sp>
        <p:nvSpPr>
          <p:cNvPr id="4" name="Прямоугольник 3"/>
          <p:cNvSpPr/>
          <p:nvPr/>
        </p:nvSpPr>
        <p:spPr>
          <a:xfrm>
            <a:off x="1383361" y="1412776"/>
            <a:ext cx="7056784" cy="4801314"/>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Выставка детских рисунков на тему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Мое любимое домашнее животное</a:t>
            </a:r>
            <a:r>
              <a:rPr lang="ru-RU" b="1" dirty="0" smtClean="0">
                <a:latin typeface="Times New Roman" panose="02020603050405020304" pitchFamily="18" charset="0"/>
                <a:cs typeface="Times New Roman" panose="02020603050405020304" pitchFamily="18" charset="0"/>
              </a:rPr>
              <a:t>».</a:t>
            </a:r>
          </a:p>
          <a:p>
            <a:pPr algn="ct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Конструирование с родителями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Домик для моего любимца</a:t>
            </a:r>
            <a:r>
              <a:rPr lang="ru-RU" b="1" dirty="0" smtClean="0">
                <a:latin typeface="Times New Roman" panose="02020603050405020304" pitchFamily="18" charset="0"/>
                <a:cs typeface="Times New Roman" panose="02020603050405020304" pitchFamily="18" charset="0"/>
              </a:rPr>
              <a:t>».</a:t>
            </a:r>
          </a:p>
          <a:p>
            <a:pPr algn="ct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Проведение викторины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Домашние животные</a:t>
            </a:r>
            <a:r>
              <a:rPr lang="ru-RU" b="1" dirty="0" smtClean="0">
                <a:latin typeface="Times New Roman" panose="02020603050405020304" pitchFamily="18" charset="0"/>
                <a:cs typeface="Times New Roman" panose="02020603050405020304" pitchFamily="18" charset="0"/>
              </a:rPr>
              <a:t>».</a:t>
            </a:r>
          </a:p>
          <a:p>
            <a:pPr algn="ctr"/>
            <a:endParaRPr lang="ru-RU"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Выставка детских работ из бросового материала «Домашние животные». </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Оформление </a:t>
            </a:r>
            <a:r>
              <a:rPr lang="ru-RU" b="1" dirty="0">
                <a:latin typeface="Times New Roman" panose="02020603050405020304" pitchFamily="18" charset="0"/>
                <a:cs typeface="Times New Roman" panose="02020603050405020304" pitchFamily="18" charset="0"/>
              </a:rPr>
              <a:t>альбома  про домашних животных</a:t>
            </a:r>
            <a:r>
              <a:rPr lang="ru-RU" b="1" dirty="0" smtClean="0">
                <a:latin typeface="Times New Roman" panose="02020603050405020304" pitchFamily="18" charset="0"/>
                <a:cs typeface="Times New Roman" panose="02020603050405020304" pitchFamily="18" charset="0"/>
              </a:rPr>
              <a:t>.</a:t>
            </a:r>
          </a:p>
          <a:p>
            <a:pPr algn="ct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Экологическое развлечение с музыкальным руководителем </a:t>
            </a:r>
          </a:p>
          <a:p>
            <a:pPr algn="ctr"/>
            <a:r>
              <a:rPr lang="ru-RU" b="1" dirty="0" smtClean="0">
                <a:latin typeface="Times New Roman" panose="02020603050405020304" pitchFamily="18" charset="0"/>
                <a:cs typeface="Times New Roman" panose="02020603050405020304" pitchFamily="18" charset="0"/>
              </a:rPr>
              <a:t>«Домашние животные –наши верные друзья</a:t>
            </a:r>
            <a:r>
              <a:rPr lang="ru-RU" b="1" dirty="0" smtClean="0">
                <a:latin typeface="Times New Roman" panose="02020603050405020304" pitchFamily="18" charset="0"/>
                <a:cs typeface="Times New Roman" panose="02020603050405020304" pitchFamily="18" charset="0"/>
              </a:rPr>
              <a:t>».</a:t>
            </a:r>
          </a:p>
          <a:p>
            <a:pPr algn="ct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Создание мультфильма «Весёлая ферма</a:t>
            </a:r>
            <a:r>
              <a:rPr lang="ru-RU"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2395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2394</Words>
  <Application>Microsoft Office PowerPoint</Application>
  <PresentationFormat>Экран (4:3)</PresentationFormat>
  <Paragraphs>339</Paragraphs>
  <Slides>66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Programs</dc:creator>
  <cp:lastModifiedBy>ольга горохова</cp:lastModifiedBy>
  <cp:revision>58</cp:revision>
  <dcterms:created xsi:type="dcterms:W3CDTF">2021-04-28T17:01:10Z</dcterms:created>
  <dcterms:modified xsi:type="dcterms:W3CDTF">2021-07-09T09:34:06Z</dcterms:modified>
</cp:coreProperties>
</file>