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57" r:id="rId3"/>
    <p:sldId id="260" r:id="rId4"/>
    <p:sldId id="258" r:id="rId5"/>
    <p:sldId id="261" r:id="rId6"/>
    <p:sldId id="268" r:id="rId7"/>
    <p:sldId id="262" r:id="rId8"/>
    <p:sldId id="270" r:id="rId9"/>
    <p:sldId id="263" r:id="rId10"/>
    <p:sldId id="264" r:id="rId11"/>
    <p:sldId id="266" r:id="rId12"/>
    <p:sldId id="276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0" autoAdjust="0"/>
    <p:restoredTop sz="94660" autoAdjust="0"/>
  </p:normalViewPr>
  <p:slideViewPr>
    <p:cSldViewPr>
      <p:cViewPr>
        <p:scale>
          <a:sx n="100" d="100"/>
          <a:sy n="100" d="100"/>
        </p:scale>
        <p:origin x="-330" y="10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0FDD2-EBFD-4FE9-B966-BCBAA1EBB5CB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9A742-AD48-4B6D-A467-2E07477954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7DDAC9-FE1A-4E80-8867-989701029CD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91262-9B6F-4915-8D10-D60036BA8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72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7200" smtClean="0">
                <a:cs typeface="+mn-cs"/>
              </a:rPr>
              <a:t>”</a:t>
            </a:r>
          </a:p>
        </p:txBody>
      </p:sp>
      <p:cxnSp>
        <p:nvCxnSpPr>
          <p:cNvPr id="7" name="Straight Connector 18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DCEA3-5AF4-4C83-AA1D-2FC5532BCDC7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17EC7-CD89-47D3-A413-5F8818A94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CFFDC-95D0-4805-B6A4-5FEFEB7F668A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7945E-38A2-4E97-A0FE-2E31D0E6D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eaLnBrk="0" hangingPunct="0">
              <a:defRPr/>
            </a:pPr>
            <a:r>
              <a:rPr lang="en-US" sz="8000" smtClean="0">
                <a:cs typeface="+mn-cs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/>
              </a:defRPr>
            </a:lvl9pPr>
          </a:lstStyle>
          <a:p>
            <a:pPr algn="r" eaLnBrk="0" hangingPunct="0">
              <a:defRPr/>
            </a:pPr>
            <a:r>
              <a:rPr lang="en-US" sz="8000" smtClean="0">
                <a:cs typeface="+mn-cs"/>
              </a:rPr>
              <a:t>”</a:t>
            </a:r>
          </a:p>
        </p:txBody>
      </p:sp>
      <p:cxnSp>
        <p:nvCxnSpPr>
          <p:cNvPr id="7" name="Straight Connector 25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5CC58-0C7A-4CE4-9E97-8B019AD1FF30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02B5-9CBB-48E3-9DA5-7E0555BC6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1FA2D-ED21-4FC5-B1E3-F10EF781D4CD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5218-FD91-4B53-A268-40A822EAB2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99E7-BFDF-44EA-87C6-A84A18009AAD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65A7B1-5F71-4007-A678-FB36D0E349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6C4F3-84BA-4322-B0B5-5D3EF11F1796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69ECA-CBAE-4E0E-8975-B150B52601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76338" y="2490788"/>
            <a:ext cx="6799262" cy="34448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BDD50E-F5ED-4B6A-BFEB-48E9807EB257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4F3A8-47EE-4F89-BAC7-3FAEE1CAD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90AF3-80EC-48F6-90E7-5DB7BBCE07B7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6E3F56-157C-4511-A4AA-BCD8086D5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E72E2-375F-48B3-9218-1508C14830FA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A11F3-CB07-4D29-B720-52E8257458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9C9DA8-8089-4193-B609-93F1E04757FD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01E3D-3192-498B-90EC-D71DCD4319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582842-C491-45A2-B016-D4F42725688D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20A4-6DF6-4D0B-8310-A326E69B3E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9CEB7-7114-4AB5-A200-D80876A3BC8D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59675-B9F9-43CD-8764-A4FBE4922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F65E-1BB3-4CBA-928D-52B0F00AA98F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3515C-8265-40D6-8090-2A2CF06D82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05817-7620-4D73-AB31-FBA8F13A5128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61E49-CF79-4BFF-BB51-82F54F3BA7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DD7BBC-180F-4BC1-973F-FD6DCC70E569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373F3-0B2A-4FC8-A3E2-91119C611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0"/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2A2D0814-1962-4842-8F97-8A9920BBFB15}" type="datetimeFigureOut">
              <a:rPr lang="ru-RU"/>
              <a:pPr>
                <a:defRPr/>
              </a:pPr>
              <a:t>04.04.2021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 b="0" i="0">
                <a:solidFill>
                  <a:schemeClr val="tx1"/>
                </a:solidFill>
                <a:effectLst/>
                <a:latin typeface="+mn-lt"/>
                <a:cs typeface="+mn-cs"/>
              </a:defRPr>
            </a:lvl1pPr>
          </a:lstStyle>
          <a:p>
            <a:pPr>
              <a:defRPr/>
            </a:pPr>
            <a:fld id="{8F6335CE-9708-44E3-82B4-2A11B74898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3" r:id="rId6"/>
    <p:sldLayoutId id="2147483719" r:id="rId7"/>
    <p:sldLayoutId id="2147483712" r:id="rId8"/>
    <p:sldLayoutId id="2147483711" r:id="rId9"/>
    <p:sldLayoutId id="2147483720" r:id="rId10"/>
    <p:sldLayoutId id="2147483721" r:id="rId11"/>
    <p:sldLayoutId id="2147483710" r:id="rId12"/>
    <p:sldLayoutId id="2147483722" r:id="rId13"/>
    <p:sldLayoutId id="2147483723" r:id="rId14"/>
    <p:sldLayoutId id="2147483724" r:id="rId15"/>
    <p:sldLayoutId id="2147483725" r:id="rId16"/>
    <p:sldLayoutId id="2147483709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1999706"/>
            <a:ext cx="5833193" cy="4379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8" name="Rectangle 5"/>
          <p:cNvSpPr>
            <a:spLocks noChangeArrowheads="1"/>
          </p:cNvSpPr>
          <p:nvPr/>
        </p:nvSpPr>
        <p:spPr bwMode="auto">
          <a:xfrm>
            <a:off x="1835150" y="1058324"/>
            <a:ext cx="56059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6000" b="1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6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Русская изба»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2352226" y="575323"/>
            <a:ext cx="50888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Презентация </a:t>
            </a: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старшей группе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6473449"/>
            <a:ext cx="30139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Злобина В.А.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899592" y="404664"/>
            <a:ext cx="7344816" cy="1368425"/>
          </a:xfrm>
        </p:spPr>
        <p:txBody>
          <a:bodyPr/>
          <a:lstStyle/>
          <a:p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где же люди спали? </a:t>
            </a:r>
            <a:r>
              <a:rPr lang="ru-RU" sz="2000" b="1" i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(На печи, на лавках, на сундуках.)</a:t>
            </a: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в некоторых избах делали полати – это такие полки. 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них и спали.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 smtClean="0">
              <a:ln>
                <a:noFill/>
              </a:ln>
              <a:solidFill>
                <a:schemeClr val="tx1"/>
              </a:solidFill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63888" y="2636912"/>
            <a:ext cx="4889500" cy="3671887"/>
          </a:xfrm>
        </p:spPr>
      </p:pic>
      <p:pic>
        <p:nvPicPr>
          <p:cNvPr id="28675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3311525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830263" y="765175"/>
            <a:ext cx="3813175" cy="576263"/>
          </a:xfrm>
        </p:spPr>
        <p:txBody>
          <a:bodyPr/>
          <a:lstStyle/>
          <a:p>
            <a:r>
              <a:rPr lang="ru-RU" sz="24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освещения горницы пользовались лучиной.</a:t>
            </a:r>
          </a:p>
        </p:txBody>
      </p:sp>
      <p:pic>
        <p:nvPicPr>
          <p:cNvPr id="29698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3568" y="2060848"/>
            <a:ext cx="3971488" cy="4209777"/>
          </a:xfrm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534091"/>
            <a:ext cx="3746500" cy="57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555776" y="980728"/>
            <a:ext cx="3813175" cy="576263"/>
          </a:xfrm>
        </p:spPr>
        <p:txBody>
          <a:bodyPr/>
          <a:lstStyle/>
          <a:p>
            <a:endParaRPr lang="ru-RU" sz="1800" b="1" dirty="0" smtClean="0">
              <a:ln>
                <a:noFill/>
              </a:ln>
              <a:solidFill>
                <a:schemeClr val="tx1"/>
              </a:solidFill>
              <a:latin typeface="Arial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40768"/>
            <a:ext cx="6624736" cy="46805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320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539552" y="230968"/>
            <a:ext cx="7992889" cy="1303337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Давным - давно на Руси предпочитали жить в деревянных домах, считая, что жить в них здоровее. 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Строили их из бревен и называли избами.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b="1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Объект 11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4932040" y="4151358"/>
            <a:ext cx="3611610" cy="2231703"/>
          </a:xfrm>
        </p:spPr>
      </p:pic>
      <p:pic>
        <p:nvPicPr>
          <p:cNvPr id="20483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1502846"/>
            <a:ext cx="3388295" cy="253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3608" y="1412329"/>
            <a:ext cx="3503613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Рисунок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4763" y="4149080"/>
            <a:ext cx="36004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8"/>
          <p:cNvSpPr>
            <a:spLocks noGrp="1"/>
          </p:cNvSpPr>
          <p:nvPr>
            <p:ph type="title"/>
          </p:nvPr>
        </p:nvSpPr>
        <p:spPr>
          <a:xfrm>
            <a:off x="1115616" y="548680"/>
            <a:ext cx="7004050" cy="9366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Посреди горницы ставили печь. О ней говорили: 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«Печь – всему голова». 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Голова – значит, самая главная. Почему печь в избе самая главная?</a:t>
            </a:r>
            <a:b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600" dirty="0" smtClean="0">
                <a:ln>
                  <a:noFill/>
                </a:ln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dirty="0" smtClean="0">
                <a:ln>
                  <a:noFill/>
                </a:ln>
                <a:ea typeface="Calibri" pitchFamily="34" charset="0"/>
                <a:cs typeface="Times New Roman" pitchFamily="18" charset="0"/>
              </a:rPr>
            </a:br>
            <a:endParaRPr lang="ru-RU" sz="1400" dirty="0" smtClean="0">
              <a:ln>
                <a:noFill/>
              </a:ln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1506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640" y="1484784"/>
            <a:ext cx="6619875" cy="496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1176338" y="549275"/>
            <a:ext cx="6799262" cy="503238"/>
          </a:xfrm>
        </p:spPr>
        <p:txBody>
          <a:bodyPr/>
          <a:lstStyle/>
          <a:p>
            <a:pPr eaLnBrk="1" hangingPunct="1"/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itchFamily="18" charset="0"/>
              </a:rPr>
              <a:t>Русская печь, как мать родная, накормит и обогреет, когда надо вылечит и обсушит.</a:t>
            </a:r>
          </a:p>
        </p:txBody>
      </p:sp>
      <p:pic>
        <p:nvPicPr>
          <p:cNvPr id="22530" name="Рисунок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11275"/>
            <a:ext cx="5127625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5963" y="2420938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28650" y="548680"/>
            <a:ext cx="7975798" cy="12239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С левой стороны, за печкой находилось рабочее место хозяйки. Здесь женщины делали домашние дела. Какие? (</a:t>
            </a:r>
            <a:r>
              <a:rPr lang="ru-RU" sz="1800" b="1" i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Готовили пищу, мыли посуду, стирали и т. п.</a:t>
            </a:r>
            <a:r>
              <a:rPr lang="ru-RU" sz="18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) Женщину в старину называли..? </a:t>
            </a:r>
            <a:r>
              <a:rPr lang="ru-RU" sz="1800" b="1" i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(Баба.)</a:t>
            </a:r>
            <a:r>
              <a:rPr lang="ru-RU" sz="18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 Вот поэтому место за печкой называлось бабий кут. </a:t>
            </a:r>
            <a:br>
              <a:rPr lang="ru-RU" sz="18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Кут – означает угол: бабий угол, или бабий кут.</a:t>
            </a:r>
            <a:br>
              <a:rPr lang="ru-RU" sz="18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</a:br>
            <a:endParaRPr lang="ru-RU" sz="1800" b="1" dirty="0" smtClean="0">
              <a:ln>
                <a:noFill/>
              </a:ln>
              <a:latin typeface="Times New Roman" panose="02020603050405020304" pitchFamily="18" charset="0"/>
              <a:ea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23554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844675"/>
            <a:ext cx="3868738" cy="2376488"/>
          </a:xfrm>
        </p:spPr>
      </p:pic>
      <p:pic>
        <p:nvPicPr>
          <p:cNvPr id="23555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" y="1881237"/>
            <a:ext cx="4095750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4305390"/>
            <a:ext cx="3405312" cy="2076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92150"/>
            <a:ext cx="7776864" cy="576263"/>
          </a:xfrm>
        </p:spPr>
        <p:txBody>
          <a:bodyPr/>
          <a:lstStyle/>
          <a:p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Мужской угол - коник, где обычно ставился большой сундук. В нем хранили самое ценное имущество, на нем же спал хозяин дома. В конике выполняли мелкие мужские работы.</a:t>
            </a:r>
            <a:r>
              <a:rPr lang="ru-RU" sz="2000" dirty="0" smtClean="0">
                <a:ln>
                  <a:noFill/>
                </a:ln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578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03648" y="1526351"/>
            <a:ext cx="6348484" cy="476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611560" y="692150"/>
            <a:ext cx="7920880" cy="865188"/>
          </a:xfrm>
        </p:spPr>
        <p:txBody>
          <a:bodyPr/>
          <a:lstStyle/>
          <a:p>
            <a:r>
              <a:rPr lang="ru-RU" sz="2000" b="1" dirty="0" smtClean="0">
                <a:ln>
                  <a:noFill/>
                </a:ln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В другой стороне горницы – правой – висит икона, стоит стол обеденный и лавки. Эту часть горницы называли красный угол. Красный – значит красивый. Здесь встречали гостей, угощали их, потчевали и все самые важные семейные вопросы решали.</a:t>
            </a:r>
          </a:p>
        </p:txBody>
      </p:sp>
      <p:pic>
        <p:nvPicPr>
          <p:cNvPr id="25602" name="Рисунок 10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44675"/>
            <a:ext cx="7175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611560" y="620713"/>
            <a:ext cx="7920880" cy="1368425"/>
          </a:xfrm>
        </p:spPr>
        <p:txBody>
          <a:bodyPr/>
          <a:lstStyle/>
          <a:p>
            <a:r>
              <a:rPr lang="ru-RU" sz="18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Красный угол был самым главным и почетным местом в доме.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 Красный угол всегда держали в чистоте, а иногда и украшали вышитыми полотенцами.</a:t>
            </a:r>
          </a:p>
        </p:txBody>
      </p:sp>
      <p:pic>
        <p:nvPicPr>
          <p:cNvPr id="26626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91680" y="2060848"/>
            <a:ext cx="5976664" cy="431958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259632" y="548680"/>
            <a:ext cx="6697662" cy="1008063"/>
          </a:xfrm>
        </p:spPr>
        <p:txBody>
          <a:bodyPr/>
          <a:lstStyle/>
          <a:p>
            <a:r>
              <a:rPr lang="ru-RU" sz="2000" b="1" dirty="0" smtClean="0">
                <a:ln>
                  <a:noFill/>
                </a:ln>
                <a:solidFill>
                  <a:schemeClr val="tx1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А еще стоят в горнице сундуки. Они служили хозяевам вместо шкафов, тумбочек. В них хранили одежду, ткани, украшения. Чем больше сундуков было в доме, тем богаче считалась семья.</a:t>
            </a:r>
            <a:r>
              <a:rPr lang="ru-RU" sz="2000" dirty="0" smtClean="0">
                <a:ln>
                  <a:noFill/>
                </a:ln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7650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6413" y="4359275"/>
            <a:ext cx="3065462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92513" y="2492375"/>
            <a:ext cx="5032375" cy="313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6113" y="1773238"/>
            <a:ext cx="2946400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1198</TotalTime>
  <Words>289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Натуральные материалы</vt:lpstr>
      <vt:lpstr>Презентация PowerPoint</vt:lpstr>
      <vt:lpstr> Давным - давно на Руси предпочитали жить в деревянных домах, считая, что жить в них здоровее.  Строили их из бревен и называли избами. </vt:lpstr>
      <vt:lpstr>Посреди горницы ставили печь. О ней говорили:  «Печь – всему голова».  Голова – значит, самая главная. Почему печь в избе самая главная?  </vt:lpstr>
      <vt:lpstr>Русская печь, как мать родная, накормит и обогреет, когда надо вылечит и обсушит.</vt:lpstr>
      <vt:lpstr>С левой стороны, за печкой находилось рабочее место хозяйки. Здесь женщины делали домашние дела. Какие? (Готовили пищу, мыли посуду, стирали и т. п.) Женщину в старину называли..? (Баба.) Вот поэтому место за печкой называлось бабий кут.  Кут – означает угол: бабий угол, или бабий кут. </vt:lpstr>
      <vt:lpstr>Мужской угол - коник, где обычно ставился большой сундук. В нем хранили самое ценное имущество, на нем же спал хозяин дома. В конике выполняли мелкие мужские работы. </vt:lpstr>
      <vt:lpstr>В другой стороне горницы – правой – висит икона, стоит стол обеденный и лавки. Эту часть горницы называли красный угол. Красный – значит красивый. Здесь встречали гостей, угощали их, потчевали и все самые важные семейные вопросы решали.</vt:lpstr>
      <vt:lpstr>Красный угол был самым главным и почетным местом в доме. В нем находился домашний иконостас. Считалось важным, что при входе в избу, человек в первую очередь должен обратить внимание на икону. В связи с этим сложилась даже поговорка «Без Бога — не до порога». Красный угол всегда держали в чистоте, а иногда и украшали вышитыми полотенцами.</vt:lpstr>
      <vt:lpstr>А еще стоят в горнице сундуки. Они служили хозяевам вместо шкафов, тумбочек. В них хранили одежду, ткани, украшения. Чем больше сундуков было в доме, тем богаче считалась семья. </vt:lpstr>
      <vt:lpstr>А где же люди спали? (На печи, на лавках, на сундуках.)  А в некоторых избах делали полати – это такие полки.  На них и спали. </vt:lpstr>
      <vt:lpstr>Для освещения горницы пользовались лучиной.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Наташа</dc:creator>
  <cp:lastModifiedBy>Ольга</cp:lastModifiedBy>
  <cp:revision>177</cp:revision>
  <dcterms:created xsi:type="dcterms:W3CDTF">2012-11-21T10:22:18Z</dcterms:created>
  <dcterms:modified xsi:type="dcterms:W3CDTF">2021-04-04T09:14:38Z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TC300086489990</vt:lpwstr>
  </property>
</Properties>
</file>