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6" r:id="rId5"/>
    <p:sldId id="257" r:id="rId6"/>
    <p:sldId id="260" r:id="rId7"/>
    <p:sldId id="261" r:id="rId8"/>
    <p:sldId id="264" r:id="rId9"/>
    <p:sldId id="265" r:id="rId10"/>
    <p:sldId id="267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68BCA-01EE-4B4A-A4D1-E4843969B2C4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5E0DB-F199-4C8B-9991-3DC62CEEE7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79CB32-6D2A-4E08-9217-64079B0346EB}" type="slidenum">
              <a:rPr lang="ru-RU" altLang="ru-RU" smtClean="0">
                <a:latin typeface="Arial" charset="0"/>
              </a:rPr>
              <a:pPr/>
              <a:t>3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CE0CE0-82FE-4367-85A0-9DAF923001E0}" type="slidenum">
              <a:rPr lang="ru-RU" altLang="ru-RU" smtClean="0">
                <a:latin typeface="Arial" charset="0"/>
              </a:rPr>
              <a:pPr/>
              <a:t>6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b="1" smtClean="0">
                <a:solidFill>
                  <a:srgbClr val="002060"/>
                </a:solidFill>
                <a:latin typeface="Century" pitchFamily="18" charset="0"/>
              </a:rPr>
              <a:t>Цель: </a:t>
            </a:r>
            <a:r>
              <a:rPr lang="ru-RU" altLang="ru-RU" smtClean="0">
                <a:solidFill>
                  <a:srgbClr val="002060"/>
                </a:solidFill>
                <a:latin typeface="Century" pitchFamily="18" charset="0"/>
              </a:rPr>
              <a:t>упражнять в подборе глаголов и прилагательных соответствующих весенним явлениям природы. 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F66773-47AC-4AE7-BA21-CCBCECFAD23D}" type="slidenum">
              <a:rPr lang="ru-RU" altLang="ru-RU" smtClean="0">
                <a:latin typeface="Arial" charset="0"/>
              </a:rPr>
              <a:pPr/>
              <a:t>7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b="1" smtClean="0">
                <a:latin typeface="Century" pitchFamily="18" charset="0"/>
              </a:rPr>
              <a:t>Цель: </a:t>
            </a:r>
            <a:r>
              <a:rPr lang="ru-RU" altLang="ru-RU" smtClean="0">
                <a:latin typeface="Century" pitchFamily="18" charset="0"/>
              </a:rPr>
              <a:t>упражнять в подборе существительных и в правильном согласовании слов. </a:t>
            </a:r>
          </a:p>
          <a:p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333F2E-7900-4201-B0FA-36E8093488F6}" type="slidenum">
              <a:rPr lang="ru-RU" altLang="ru-RU" smtClean="0">
                <a:latin typeface="Arial" charset="0"/>
              </a:rPr>
              <a:pPr/>
              <a:t>9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b="1" smtClean="0"/>
              <a:t>Цель: </a:t>
            </a:r>
            <a:r>
              <a:rPr lang="ru-RU" altLang="ru-RU" smtClean="0"/>
              <a:t>упражнять в подборе прилагательных и глаголов.</a:t>
            </a:r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F50F3A-262D-45A7-8017-BD863948E42E}" type="slidenum">
              <a:rPr lang="ru-RU" altLang="ru-RU" smtClean="0">
                <a:latin typeface="Arial" charset="0"/>
              </a:rPr>
              <a:pPr/>
              <a:t>10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4.png"/><Relationship Id="rId7" Type="http://schemas.openxmlformats.org/officeDocument/2006/relationships/image" Target="../media/image27.gif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gif"/><Relationship Id="rId15" Type="http://schemas.openxmlformats.org/officeDocument/2006/relationships/image" Target="../media/image35.png"/><Relationship Id="rId10" Type="http://schemas.openxmlformats.org/officeDocument/2006/relationships/image" Target="../media/image30.jpeg"/><Relationship Id="rId4" Type="http://schemas.openxmlformats.org/officeDocument/2006/relationships/image" Target="../media/image10.gif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ВЕСНА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Выполнила: учитель-логопед</a:t>
            </a:r>
          </a:p>
          <a:p>
            <a:r>
              <a:rPr lang="ru-RU" dirty="0" smtClean="0"/>
              <a:t>МАДОУ ЦРР №9</a:t>
            </a:r>
          </a:p>
          <a:p>
            <a:r>
              <a:rPr lang="ru-RU" dirty="0" err="1" smtClean="0"/>
              <a:t>Самофеева</a:t>
            </a:r>
            <a:r>
              <a:rPr lang="ru-RU" dirty="0" smtClean="0"/>
              <a:t> Н.А.</a:t>
            </a:r>
            <a:endParaRPr lang="ru-RU" dirty="0"/>
          </a:p>
        </p:txBody>
      </p:sp>
      <p:pic>
        <p:nvPicPr>
          <p:cNvPr id="4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9933" y="1421160"/>
            <a:ext cx="816243" cy="720080"/>
          </a:xfrm>
          <a:prstGeom prst="rect">
            <a:avLst/>
          </a:prstGeom>
          <a:noFill/>
        </p:spPr>
      </p:pic>
      <p:pic>
        <p:nvPicPr>
          <p:cNvPr id="5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196752"/>
            <a:ext cx="816243" cy="720080"/>
          </a:xfrm>
          <a:prstGeom prst="rect">
            <a:avLst/>
          </a:prstGeom>
          <a:noFill/>
        </p:spPr>
      </p:pic>
      <p:pic>
        <p:nvPicPr>
          <p:cNvPr id="6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2924944"/>
            <a:ext cx="816243" cy="720080"/>
          </a:xfrm>
          <a:prstGeom prst="rect">
            <a:avLst/>
          </a:prstGeom>
          <a:noFill/>
        </p:spPr>
      </p:pic>
      <p:pic>
        <p:nvPicPr>
          <p:cNvPr id="7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836712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4221088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509120"/>
            <a:ext cx="1310546" cy="1440160"/>
          </a:xfrm>
          <a:prstGeom prst="rect">
            <a:avLst/>
          </a:prstGeom>
          <a:noFill/>
        </p:spPr>
      </p:pic>
      <p:pic>
        <p:nvPicPr>
          <p:cNvPr id="10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4097" y="404664"/>
            <a:ext cx="2555775" cy="2350694"/>
          </a:xfrm>
          <a:prstGeom prst="rect">
            <a:avLst/>
          </a:prstGeom>
          <a:noFill/>
        </p:spPr>
      </p:pic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884368" y="60932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468313" y="1230784"/>
            <a:ext cx="8567737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FF0000"/>
                </a:solidFill>
                <a:latin typeface="Century" pitchFamily="18" charset="0"/>
              </a:rPr>
              <a:t>ИГРА «КАК МОЖНО НАЗВАТЬ ВЕСНУ?»</a:t>
            </a:r>
            <a:endParaRPr lang="ru-RU" altLang="ru-RU" sz="2800" dirty="0">
              <a:solidFill>
                <a:srgbClr val="FF0000"/>
              </a:solidFill>
              <a:latin typeface="Century" pitchFamily="18" charset="0"/>
            </a:endParaRPr>
          </a:p>
          <a:p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Century" pitchFamily="18" charset="0"/>
              </a:rPr>
              <a:t>— Как можно назвать весну? Какая она? </a:t>
            </a:r>
          </a:p>
          <a:p>
            <a:r>
              <a:rPr lang="ru-RU" altLang="ru-RU" sz="2400" i="1" dirty="0">
                <a:solidFill>
                  <a:srgbClr val="002060"/>
                </a:solidFill>
                <a:latin typeface="Century" pitchFamily="18" charset="0"/>
              </a:rPr>
              <a:t>(буйная, цветущая, радостная, смелая, звонкая, теплая, долгожданная, дружная, ранняя, поздняя, веселая, красивая, робкая, несмелая…) </a:t>
            </a:r>
            <a:endParaRPr lang="ru-RU" altLang="ru-RU" sz="2400" dirty="0">
              <a:solidFill>
                <a:srgbClr val="002060"/>
              </a:solidFill>
              <a:latin typeface="Century" pitchFamily="18" charset="0"/>
            </a:endParaRPr>
          </a:p>
          <a:p>
            <a:r>
              <a:rPr lang="ru-RU" altLang="ru-RU" sz="2400" dirty="0">
                <a:solidFill>
                  <a:srgbClr val="002060"/>
                </a:solidFill>
                <a:latin typeface="Century" pitchFamily="18" charset="0"/>
              </a:rPr>
              <a:t>— Какая это весна? </a:t>
            </a:r>
          </a:p>
          <a:p>
            <a:r>
              <a:rPr lang="ru-RU" altLang="ru-RU" sz="2400" i="1" dirty="0">
                <a:solidFill>
                  <a:srgbClr val="002060"/>
                </a:solidFill>
                <a:latin typeface="Century" pitchFamily="18" charset="0"/>
              </a:rPr>
              <a:t>(ранняя, затяжная, теплая, веселая, неодетая…) </a:t>
            </a:r>
            <a:endParaRPr lang="ru-RU" altLang="ru-RU" sz="2400" dirty="0">
              <a:solidFill>
                <a:srgbClr val="002060"/>
              </a:solidFill>
              <a:latin typeface="Century" pitchFamily="18" charset="0"/>
            </a:endParaRPr>
          </a:p>
          <a:p>
            <a:r>
              <a:rPr lang="ru-RU" altLang="ru-RU" sz="2400" dirty="0">
                <a:solidFill>
                  <a:srgbClr val="002060"/>
                </a:solidFill>
                <a:latin typeface="Century" pitchFamily="18" charset="0"/>
              </a:rPr>
              <a:t>— Каким цветом нарисуем весну? </a:t>
            </a:r>
          </a:p>
          <a:p>
            <a:r>
              <a:rPr lang="ru-RU" altLang="ru-RU" sz="2400" i="1" dirty="0">
                <a:solidFill>
                  <a:srgbClr val="002060"/>
                </a:solidFill>
                <a:latin typeface="Century" pitchFamily="18" charset="0"/>
              </a:rPr>
              <a:t>(зеленая весна, все зеленеет…) 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Century" pitchFamily="18" charset="0"/>
              </a:rPr>
              <a:t>— Что делает весна? </a:t>
            </a:r>
          </a:p>
          <a:p>
            <a:r>
              <a:rPr lang="ru-RU" altLang="ru-RU" sz="2400" i="1" dirty="0">
                <a:solidFill>
                  <a:srgbClr val="002060"/>
                </a:solidFill>
                <a:latin typeface="Century" pitchFamily="18" charset="0"/>
              </a:rPr>
              <a:t>(наступает, приходит, радует, цветет, благоухает, звенит, поет, борется (с зимой), побеждает…) </a:t>
            </a:r>
            <a:endParaRPr lang="ru-RU" altLang="ru-RU" sz="2400" dirty="0">
              <a:solidFill>
                <a:srgbClr val="002060"/>
              </a:solidFill>
              <a:latin typeface="Century" pitchFamily="18" charset="0"/>
            </a:endParaRPr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7956376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Прямоугольник 1"/>
          <p:cNvSpPr>
            <a:spLocks noChangeArrowheads="1"/>
          </p:cNvSpPr>
          <p:nvPr/>
        </p:nvSpPr>
        <p:spPr bwMode="auto">
          <a:xfrm>
            <a:off x="1331640" y="1628800"/>
            <a:ext cx="8712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 smtClean="0">
                <a:solidFill>
                  <a:srgbClr val="FF0000"/>
                </a:solidFill>
                <a:latin typeface="Century" pitchFamily="18" charset="0"/>
              </a:rPr>
              <a:t>                             </a:t>
            </a:r>
            <a:r>
              <a:rPr lang="ru-RU" altLang="ru-RU" sz="2400" b="1" dirty="0">
                <a:solidFill>
                  <a:srgbClr val="FF0000"/>
                </a:solidFill>
                <a:latin typeface="Century" pitchFamily="18" charset="0"/>
              </a:rPr>
              <a:t>Весной.</a:t>
            </a:r>
            <a:endParaRPr lang="ru-RU" altLang="ru-RU" sz="2400" dirty="0">
              <a:solidFill>
                <a:srgbClr val="FF0000"/>
              </a:solidFill>
              <a:latin typeface="Century" pitchFamily="18" charset="0"/>
            </a:endParaRPr>
          </a:p>
          <a:p>
            <a:r>
              <a:rPr lang="ru-RU" altLang="ru-RU" sz="2400" dirty="0">
                <a:solidFill>
                  <a:srgbClr val="002060"/>
                </a:solidFill>
                <a:latin typeface="Century" pitchFamily="18" charset="0"/>
              </a:rPr>
              <a:t>Наступила ... весна. Светит ... солнце. 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Century" pitchFamily="18" charset="0"/>
              </a:rPr>
              <a:t>Тает ... снег. Побежали ... ручейки. Дети рады .... </a:t>
            </a:r>
          </a:p>
        </p:txBody>
      </p:sp>
      <p:pic>
        <p:nvPicPr>
          <p:cNvPr id="19461" name="Picture 5" descr="C:\Users\Надежда\Pictures\детский клипарт\солнышко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23062" y="0"/>
            <a:ext cx="2420938" cy="2422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7914072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04256" y="72579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Century" pitchFamily="18" charset="0"/>
              </a:rPr>
              <a:t>ВСТАВЬТЕ ПОДХОДЯЩЕЕ </a:t>
            </a:r>
          </a:p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Century" pitchFamily="18" charset="0"/>
              </a:rPr>
              <a:t>ПО СМЫСЛУ СЛОВО </a:t>
            </a:r>
            <a:endParaRPr lang="ru-RU" sz="2400" dirty="0"/>
          </a:p>
        </p:txBody>
      </p:sp>
      <p:pic>
        <p:nvPicPr>
          <p:cNvPr id="2050" name="Picture 2" descr="http://s1.fotokto.ru/photo/full/486/48667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881019"/>
            <a:ext cx="6048672" cy="364432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179512" y="5157192"/>
            <a:ext cx="496904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Century" pitchFamily="18" charset="0"/>
              </a:rPr>
              <a:t>          Используемые источники:</a:t>
            </a:r>
          </a:p>
          <a:p>
            <a:r>
              <a:rPr lang="ru-RU" sz="1600" dirty="0">
                <a:solidFill>
                  <a:srgbClr val="002060"/>
                </a:solidFill>
                <a:latin typeface="Century" pitchFamily="18" charset="0"/>
              </a:rPr>
              <a:t>При создании презентации были использованы картинки из открытых источников интернета;</a:t>
            </a:r>
            <a:r>
              <a:rPr lang="ru-RU" dirty="0">
                <a:solidFill>
                  <a:srgbClr val="002060"/>
                </a:solidFill>
                <a:latin typeface="Century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Century" pitchFamily="18" charset="0"/>
              </a:rPr>
            </a:br>
            <a:endParaRPr lang="ru-RU" dirty="0">
              <a:solidFill>
                <a:srgbClr val="002060"/>
              </a:solidFill>
              <a:latin typeface="Century" pitchFamily="18" charset="0"/>
            </a:endParaRPr>
          </a:p>
        </p:txBody>
      </p:sp>
      <p:pic>
        <p:nvPicPr>
          <p:cNvPr id="20483" name="Picture 4" descr="http://img01.chitalnya.ru/upload2/493/431150027550756928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885" y="2637483"/>
            <a:ext cx="4751387" cy="1511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04664"/>
            <a:ext cx="2555775" cy="2350694"/>
          </a:xfrm>
          <a:prstGeom prst="rect">
            <a:avLst/>
          </a:prstGeom>
          <a:noFill/>
        </p:spPr>
      </p:pic>
      <p:pic>
        <p:nvPicPr>
          <p:cNvPr id="5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836712"/>
            <a:ext cx="816243" cy="720080"/>
          </a:xfrm>
          <a:prstGeom prst="rect">
            <a:avLst/>
          </a:prstGeom>
          <a:noFill/>
        </p:spPr>
      </p:pic>
      <p:pic>
        <p:nvPicPr>
          <p:cNvPr id="6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772816"/>
            <a:ext cx="816243" cy="720080"/>
          </a:xfrm>
          <a:prstGeom prst="rect">
            <a:avLst/>
          </a:prstGeom>
          <a:noFill/>
        </p:spPr>
      </p:pic>
      <p:pic>
        <p:nvPicPr>
          <p:cNvPr id="7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1052736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2636912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0392" y="4149080"/>
            <a:ext cx="816243" cy="720080"/>
          </a:xfrm>
          <a:prstGeom prst="rect">
            <a:avLst/>
          </a:prstGeom>
          <a:noFill/>
        </p:spPr>
      </p:pic>
      <p:pic>
        <p:nvPicPr>
          <p:cNvPr id="10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3429000"/>
            <a:ext cx="1310546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6" descr="G:\Весна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7133"/>
            <a:ext cx="2129285" cy="2015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G:\Весна\85255083_4761151_vorobjinierazborki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8640"/>
            <a:ext cx="2970212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Прямоугольник 1"/>
          <p:cNvSpPr>
            <a:spLocks noChangeArrowheads="1"/>
          </p:cNvSpPr>
          <p:nvPr/>
        </p:nvSpPr>
        <p:spPr bwMode="auto">
          <a:xfrm>
            <a:off x="3924870" y="1988840"/>
            <a:ext cx="532765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dirty="0">
              <a:latin typeface="Calibri" pitchFamily="34" charset="0"/>
            </a:endParaRPr>
          </a:p>
          <a:p>
            <a:pPr>
              <a:buFont typeface="Arial" charset="0"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Century" pitchFamily="18" charset="0"/>
              </a:rPr>
              <a:t>          О весне. </a:t>
            </a:r>
            <a:r>
              <a:rPr lang="ru-RU" altLang="ru-RU" sz="1600" b="1" dirty="0">
                <a:solidFill>
                  <a:srgbClr val="002060"/>
                </a:solidFill>
                <a:latin typeface="Century" pitchFamily="18" charset="0"/>
              </a:rPr>
              <a:t>Н. Найденова </a:t>
            </a:r>
          </a:p>
          <a:p>
            <a:r>
              <a:rPr lang="ru-RU" altLang="ru-RU" sz="2000" b="1" dirty="0">
                <a:solidFill>
                  <a:srgbClr val="002060"/>
                </a:solidFill>
                <a:latin typeface="Century" pitchFamily="18" charset="0"/>
              </a:rPr>
              <a:t>О весне сказали нам песни из скворечника  и сережки желтые</a:t>
            </a:r>
          </a:p>
          <a:p>
            <a:r>
              <a:rPr lang="ru-RU" altLang="ru-RU" sz="2000" b="1" dirty="0">
                <a:solidFill>
                  <a:srgbClr val="002060"/>
                </a:solidFill>
                <a:latin typeface="Century" pitchFamily="18" charset="0"/>
              </a:rPr>
              <a:t>на ветвях орешника. </a:t>
            </a:r>
          </a:p>
          <a:p>
            <a:r>
              <a:rPr lang="ru-RU" altLang="ru-RU" sz="2000" b="1" dirty="0">
                <a:solidFill>
                  <a:srgbClr val="002060"/>
                </a:solidFill>
                <a:latin typeface="Century" pitchFamily="18" charset="0"/>
              </a:rPr>
              <a:t>О весне сказали нам воробьи драчливые, </a:t>
            </a:r>
            <a:r>
              <a:rPr lang="ru-RU" altLang="ru-RU" sz="2000" b="1" dirty="0" err="1">
                <a:solidFill>
                  <a:srgbClr val="002060"/>
                </a:solidFill>
                <a:latin typeface="Century" pitchFamily="18" charset="0"/>
              </a:rPr>
              <a:t>Вербочки</a:t>
            </a:r>
            <a:r>
              <a:rPr lang="ru-RU" altLang="ru-RU" sz="2000" b="1" dirty="0">
                <a:solidFill>
                  <a:srgbClr val="002060"/>
                </a:solidFill>
                <a:latin typeface="Century" pitchFamily="18" charset="0"/>
              </a:rPr>
              <a:t> мохнатые, ручейки шумливые. Бабочка-крапивница </a:t>
            </a:r>
          </a:p>
          <a:p>
            <a:r>
              <a:rPr lang="ru-RU" altLang="ru-RU" sz="2000" b="1" dirty="0">
                <a:solidFill>
                  <a:srgbClr val="002060"/>
                </a:solidFill>
                <a:latin typeface="Century" pitchFamily="18" charset="0"/>
              </a:rPr>
              <a:t>на лесной проталинке, </a:t>
            </a:r>
          </a:p>
          <a:p>
            <a:r>
              <a:rPr lang="ru-RU" altLang="ru-RU" sz="2000" b="1" dirty="0">
                <a:solidFill>
                  <a:srgbClr val="002060"/>
                </a:solidFill>
                <a:latin typeface="Century" pitchFamily="18" charset="0"/>
              </a:rPr>
              <a:t>Синие подснежники </a:t>
            </a:r>
          </a:p>
          <a:p>
            <a:r>
              <a:rPr lang="ru-RU" altLang="ru-RU" sz="2000" b="1" dirty="0">
                <a:solidFill>
                  <a:srgbClr val="002060"/>
                </a:solidFill>
                <a:latin typeface="Century" pitchFamily="18" charset="0"/>
              </a:rPr>
              <a:t>и сырые валенки. </a:t>
            </a:r>
          </a:p>
        </p:txBody>
      </p:sp>
      <p:pic>
        <p:nvPicPr>
          <p:cNvPr id="21506" name="Picture 2" descr="https://www.sb.by/upload/resize_cache/slam.image/iblock/d0f/d0f17d3eb5260843203d739d94fda5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04664"/>
            <a:ext cx="2376264" cy="1782198"/>
          </a:xfrm>
          <a:prstGeom prst="rect">
            <a:avLst/>
          </a:prstGeom>
          <a:noFill/>
        </p:spPr>
      </p:pic>
      <p:pic>
        <p:nvPicPr>
          <p:cNvPr id="21508" name="Picture 4" descr="http://zaria.com.ru/media/cache/48/de/38/02/96/49/48de380296495f668ae21d2d38daeb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132856"/>
            <a:ext cx="2536738" cy="1728192"/>
          </a:xfrm>
          <a:prstGeom prst="rect">
            <a:avLst/>
          </a:prstGeom>
          <a:noFill/>
        </p:spPr>
      </p:pic>
      <p:pic>
        <p:nvPicPr>
          <p:cNvPr id="21512" name="Picture 8" descr="https://avatars.mds.yandex.net/get-zen_doc/1714479/pub_5dd8f509bd6e064b370f054a_5dd8f50d576a853bcc85c5be/scale_1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4293096"/>
            <a:ext cx="1656184" cy="1656184"/>
          </a:xfrm>
          <a:prstGeom prst="rect">
            <a:avLst/>
          </a:prstGeom>
          <a:noFill/>
        </p:spPr>
      </p:pic>
      <p:sp>
        <p:nvSpPr>
          <p:cNvPr id="14" name="Стрелка вправо 13">
            <a:hlinkClick r:id="" action="ppaction://hlinkshowjump?jump=nextslide"/>
          </p:cNvPr>
          <p:cNvSpPr/>
          <p:nvPr/>
        </p:nvSpPr>
        <p:spPr>
          <a:xfrm>
            <a:off x="7770056" y="60407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9" descr="G:\Весна\ручеек и камушки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5656" y="2492896"/>
            <a:ext cx="238601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 descr="G:\Весна\i (2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077072"/>
            <a:ext cx="2470729" cy="164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 descr="https://avatars.mds.yandex.net/get-pdb/966350/812c20bc-e6ab-41b1-a243-c13458618a8e/s1200?webp=fals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91680" y="5096705"/>
            <a:ext cx="2304256" cy="171667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744416" y="1580778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>
                <a:solidFill>
                  <a:srgbClr val="0070C0"/>
                </a:solidFill>
                <a:latin typeface="Century" pitchFamily="18" charset="0"/>
              </a:rPr>
              <a:t>Дует теплый южный ветер, солнышко все ярче светит, снег худеет, мякнет, тает, грач горластый прилетает. Что за месяц? Кто узнает? </a:t>
            </a:r>
            <a:r>
              <a:rPr lang="ru-RU" altLang="ru-RU" i="1" dirty="0">
                <a:solidFill>
                  <a:srgbClr val="0070C0"/>
                </a:solidFill>
                <a:latin typeface="Century" pitchFamily="18" charset="0"/>
              </a:rPr>
              <a:t> </a:t>
            </a:r>
            <a:endParaRPr lang="ru-RU" altLang="ru-RU" dirty="0">
              <a:solidFill>
                <a:srgbClr val="0070C0"/>
              </a:solidFill>
              <a:latin typeface="Century" pitchFamily="18" charset="0"/>
            </a:endParaRPr>
          </a:p>
        </p:txBody>
      </p:sp>
      <p:sp>
        <p:nvSpPr>
          <p:cNvPr id="9220" name="TextBox 2"/>
          <p:cNvSpPr txBox="1">
            <a:spLocks noChangeArrowheads="1"/>
          </p:cNvSpPr>
          <p:nvPr/>
        </p:nvSpPr>
        <p:spPr bwMode="auto">
          <a:xfrm>
            <a:off x="1691680" y="560874"/>
            <a:ext cx="629851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000" dirty="0" smtClean="0">
                <a:solidFill>
                  <a:srgbClr val="FF0000"/>
                </a:solidFill>
                <a:latin typeface="Century" pitchFamily="18" charset="0"/>
              </a:rPr>
              <a:t>ОТГАДАЙТЕ ЗАГАДКИ</a:t>
            </a:r>
          </a:p>
        </p:txBody>
      </p:sp>
      <p:pic>
        <p:nvPicPr>
          <p:cNvPr id="5" name="Picture 2" descr="Блог - Привет.ру - НАДПИСИ 12 МЕСЯЦЕВ - Личный интернет днев…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9613" y="1052736"/>
            <a:ext cx="3581400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03200" y="3175173"/>
            <a:ext cx="4572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>
                <a:solidFill>
                  <a:srgbClr val="0070C0"/>
                </a:solidFill>
                <a:latin typeface="Century" pitchFamily="18" charset="0"/>
              </a:rPr>
              <a:t>Яростно река ревет и разламывает лед. В домик свой скворец вернулся, а в лесу медведь проснулся. В небе жаворонка трель. Кто же к нам пришел? </a:t>
            </a:r>
          </a:p>
        </p:txBody>
      </p:sp>
      <p:pic>
        <p:nvPicPr>
          <p:cNvPr id="7" name="Picture 4" descr="Блог - Привет.ру - НАДПИСИ 12 МЕСЯЦЕВ - Личный интернет днев…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996952"/>
            <a:ext cx="3611563" cy="240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211638" y="4461098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>
                <a:solidFill>
                  <a:srgbClr val="0070C0"/>
                </a:solidFill>
                <a:latin typeface="Century" pitchFamily="18" charset="0"/>
              </a:rPr>
              <a:t>Зеленеет даль полей, запевает соловей.</a:t>
            </a:r>
          </a:p>
          <a:p>
            <a:r>
              <a:rPr lang="ru-RU" altLang="ru-RU" dirty="0">
                <a:solidFill>
                  <a:srgbClr val="0070C0"/>
                </a:solidFill>
                <a:latin typeface="Century" pitchFamily="18" charset="0"/>
              </a:rPr>
              <a:t> В белый цвет оделся сад, пчелы первые летят. Гром грохочет. Угадай, что за месяц это?</a:t>
            </a:r>
            <a:r>
              <a:rPr lang="ru-RU" altLang="ru-RU" i="1" dirty="0">
                <a:solidFill>
                  <a:srgbClr val="0070C0"/>
                </a:solidFill>
                <a:latin typeface="Century" pitchFamily="18" charset="0"/>
              </a:rPr>
              <a:t> </a:t>
            </a:r>
            <a:endParaRPr lang="ru-RU" altLang="ru-RU" dirty="0">
              <a:solidFill>
                <a:srgbClr val="0070C0"/>
              </a:solidFill>
              <a:latin typeface="Century" pitchFamily="18" charset="0"/>
            </a:endParaRPr>
          </a:p>
        </p:txBody>
      </p:sp>
      <p:pic>
        <p:nvPicPr>
          <p:cNvPr id="9" name="Picture 6" descr="Блог - Привет.ру - НАДПИСИ 12 МЕСЯЦЕВ - Личный интернет дневник пользователя dloriya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29919" y="3540149"/>
            <a:ext cx="4046537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56376" y="61653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 descr="C:\Users\Надежда\Documents\папки передвижки\папки передвижки Весна 8 марта\vesna1\Весна\весна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1844824"/>
            <a:ext cx="29781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9" descr="C:\Users\Надежда\Documents\папки передвижки\папки передвижки Весна 8 марта\vesna1\Весна\весна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844824"/>
            <a:ext cx="2909888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0" descr="C:\Users\Надежда\Documents\папки передвижки\папки передвижки Весна 8 марта\vesna1\Весна\весна 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1850" y="1844824"/>
            <a:ext cx="3232150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Box 2"/>
          <p:cNvSpPr txBox="1">
            <a:spLocks noChangeArrowheads="1"/>
          </p:cNvSpPr>
          <p:nvPr/>
        </p:nvSpPr>
        <p:spPr bwMode="auto">
          <a:xfrm>
            <a:off x="1543154" y="692696"/>
            <a:ext cx="691727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dirty="0"/>
              <a:t>                   </a:t>
            </a:r>
            <a:r>
              <a:rPr lang="ru-RU" altLang="ru-RU" sz="2800" dirty="0" smtClean="0">
                <a:solidFill>
                  <a:srgbClr val="FF0000"/>
                </a:solidFill>
                <a:latin typeface="Century" pitchFamily="18" charset="0"/>
              </a:rPr>
              <a:t>КАКАЯ ВЕСНА ИЗОБРАЖЕНА </a:t>
            </a:r>
          </a:p>
          <a:p>
            <a:pPr algn="ctr"/>
            <a:r>
              <a:rPr lang="ru-RU" altLang="ru-RU" sz="2800" dirty="0" smtClean="0">
                <a:solidFill>
                  <a:srgbClr val="FF0000"/>
                </a:solidFill>
                <a:latin typeface="Century" pitchFamily="18" charset="0"/>
              </a:rPr>
              <a:t>НА КАРТИНКАХ</a:t>
            </a:r>
            <a:endParaRPr lang="ru-RU" altLang="ru-RU" sz="2800" dirty="0"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7914072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2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 tmFilter="0, 0; .2, .5; .8, .5; 1, 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000" autoRev="1" fill="hold"/>
                                        <p:tgtEl>
                                          <p:spTgt spid="92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0" autoRev="1" fill="hold"/>
                                        <p:tgtEl>
                                          <p:spTgt spid="92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Прямоугольник 1"/>
          <p:cNvSpPr>
            <a:spLocks noChangeArrowheads="1"/>
          </p:cNvSpPr>
          <p:nvPr/>
        </p:nvSpPr>
        <p:spPr bwMode="auto">
          <a:xfrm>
            <a:off x="1872208" y="751339"/>
            <a:ext cx="4572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altLang="ru-RU" dirty="0">
              <a:latin typeface="Century" pitchFamily="18" charset="0"/>
            </a:endParaRPr>
          </a:p>
          <a:p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Снег уж тает. Да, да, да!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Прочь умчались холода!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/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Не наденем шубку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Нашему Мишутке!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/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Тёплый наступил сезон -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Есть цветной комбинезон.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/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Шапочка с помпонами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Лёгкая, зелёная...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/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Вместо валенок на ножках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Блестят новые сапожки!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/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Пальчики "играют в прятки"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В тонких вязаных перчатках!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/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Больше мы не прячем нос -</a:t>
            </a:r>
            <a:b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Месяц март тепло принёс!</a:t>
            </a:r>
          </a:p>
          <a:p>
            <a:r>
              <a:rPr lang="ru-RU" altLang="ru-RU" b="1" dirty="0">
                <a:solidFill>
                  <a:srgbClr val="002060"/>
                </a:solidFill>
                <a:latin typeface="Century" pitchFamily="18" charset="0"/>
              </a:rPr>
              <a:t> (С.В. Богдан)</a:t>
            </a:r>
            <a:r>
              <a:rPr lang="ru-RU" altLang="ru-RU" sz="2000" b="1" dirty="0">
                <a:solidFill>
                  <a:srgbClr val="002060"/>
                </a:solidFill>
                <a:latin typeface="Century" pitchFamily="18" charset="0"/>
              </a:rPr>
              <a:t/>
            </a:r>
            <a:br>
              <a:rPr lang="ru-RU" altLang="ru-RU" sz="2000" b="1" dirty="0">
                <a:solidFill>
                  <a:srgbClr val="002060"/>
                </a:solidFill>
                <a:latin typeface="Century" pitchFamily="18" charset="0"/>
              </a:rPr>
            </a:br>
            <a:endParaRPr lang="ru-RU" altLang="ru-RU" sz="2000" b="1" dirty="0">
              <a:solidFill>
                <a:srgbClr val="002060"/>
              </a:solidFill>
              <a:latin typeface="Century" pitchFamily="18" charset="0"/>
            </a:endParaRPr>
          </a:p>
        </p:txBody>
      </p:sp>
      <p:pic>
        <p:nvPicPr>
          <p:cNvPr id="7172" name="Picture 2" descr="Частные объявления по городам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548680"/>
            <a:ext cx="152558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Перчатки детские двойные от компании ООО &quot;Hitsox (Хит Сокс) г. НОВОСИБИРСК&quot;, купить в Новосибирск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4260" y="4870028"/>
            <a:ext cx="144621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Babyfor -0114/1-2 Комбинезон-трансформер пуховый д/малышей, Arcade Reima* Зима -интернет-магазин детской одежды из Финлянди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484784"/>
            <a:ext cx="208823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8" descr="шапка полосатая - головные уборы для дет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2780928"/>
            <a:ext cx="163195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0" descr="Кроссовки adidas купить 561242 вмоскве артикул ИНТЕРНЕТ МАГАЗИН ОБУВ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3933056"/>
            <a:ext cx="1138237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Прямоугольник 1"/>
          <p:cNvSpPr>
            <a:spLocks noChangeArrowheads="1"/>
          </p:cNvSpPr>
          <p:nvPr/>
        </p:nvSpPr>
        <p:spPr bwMode="auto">
          <a:xfrm>
            <a:off x="1836191" y="404664"/>
            <a:ext cx="5472113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0000"/>
                </a:solidFill>
                <a:latin typeface="Century" pitchFamily="18" charset="0"/>
              </a:rPr>
              <a:t>ВЕСНА. НА ПРОГУЛКУ.</a:t>
            </a:r>
            <a:endParaRPr lang="ru-RU" altLang="ru-RU" sz="3200" b="1" dirty="0">
              <a:solidFill>
                <a:srgbClr val="002060"/>
              </a:solidFill>
              <a:latin typeface="Century" pitchFamily="18" charset="0"/>
            </a:endParaRPr>
          </a:p>
          <a:p>
            <a:endParaRPr lang="ru-RU" altLang="ru-RU" b="1" dirty="0">
              <a:solidFill>
                <a:srgbClr val="002060"/>
              </a:solidFill>
              <a:latin typeface="Century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164288" y="548680"/>
            <a:ext cx="1309688" cy="136832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7164288" y="548680"/>
            <a:ext cx="1381818" cy="136832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956376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G:\Весна\7k8tmg5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60113"/>
            <a:ext cx="8424863" cy="724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4" descr="G:\Весна\ручеек и камушки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1778" y="2115666"/>
            <a:ext cx="3700462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ДЕТСКИЕ ПЕСНИ О ВЕСНЕ (Страница 15) MP3SORT.BIZ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9900" y="2043658"/>
            <a:ext cx="369570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8" descr="Позитивные и радостные картинки и открытки про весну (19 фото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9900" y="2132856"/>
            <a:ext cx="3665538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0" descr="Барыня-речка, сударяня-речка, с ледоходом вас - Плэйкасты - …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5138" y="2163291"/>
            <a:ext cx="381317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2" descr="Картинки Природа заставки, фото Природа обои на рабочий стол, Природа скачать бесплатно, фон.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73388" y="2218853"/>
            <a:ext cx="3844925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4" descr="ОПЫТНО-ЭКСПЕРИМЕНТАЛЬНАЯ ДЕЯТЕЛЬНОСТЬ С ДОШКОЛЬНИКАМИ - ЭКСПЕРИМЕНТИРОВАНИЕ - ЗАНЯТИЯ В ДЕТСКОМ САДУ - Каталог файлов - МАЛЕНЬКА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59832" y="2272258"/>
            <a:ext cx="3602038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8" descr="Вот такой гордый птиц!Размером с ворону, только совершенно чёрный. И крылья какие-то странные. Грач. - Vera S- я.ру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60688" y="2204864"/>
            <a:ext cx="3902075" cy="313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8" descr="Скачать обои Животные Carl Brenders, медведица с медвежатами на рабочий стол 1280x102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15816" y="2156370"/>
            <a:ext cx="3889375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6" descr="G:\Весна\99379281_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87675" y="2186533"/>
            <a:ext cx="3805238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15" descr="G:\Весна\99848417_0_800f2_5242242f_XL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01963" y="2207741"/>
            <a:ext cx="3832225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0" descr="Первые скворцы. - стихи и проза на Избе-Читальне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19425" y="2150591"/>
            <a:ext cx="378460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4" descr="Тема: Лесные этажи - Интегрированный урок как одна их эффективных форм развития познавательной деятельности учащихся.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830513" y="2336205"/>
            <a:ext cx="3984625" cy="282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6" name="TextBox 1"/>
          <p:cNvSpPr txBox="1">
            <a:spLocks noChangeArrowheads="1"/>
          </p:cNvSpPr>
          <p:nvPr/>
        </p:nvSpPr>
        <p:spPr bwMode="auto">
          <a:xfrm>
            <a:off x="2569202" y="572487"/>
            <a:ext cx="581922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Century" pitchFamily="18" charset="0"/>
              </a:rPr>
              <a:t>НАЗОВИТЕ ПРИМЕТЫ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entury" pitchFamily="18" charset="0"/>
              </a:rPr>
              <a:t>ВЕСНЫ</a:t>
            </a:r>
            <a:endParaRPr lang="ru-RU" sz="3600" b="1" dirty="0">
              <a:solidFill>
                <a:srgbClr val="FF0000"/>
              </a:solidFill>
              <a:latin typeface="Century" pitchFamily="18" charset="0"/>
            </a:endParaRPr>
          </a:p>
        </p:txBody>
      </p:sp>
      <p:pic>
        <p:nvPicPr>
          <p:cNvPr id="10257" name="Picture 2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87561" y="0"/>
            <a:ext cx="1908175" cy="1901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Стрелка вправо 16">
            <a:hlinkClick r:id="" action="ppaction://hlinkshowjump?jump=nextslide"/>
          </p:cNvPr>
          <p:cNvSpPr/>
          <p:nvPr/>
        </p:nvSpPr>
        <p:spPr>
          <a:xfrm>
            <a:off x="7956376" y="61653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Прямоугольник 1"/>
          <p:cNvSpPr>
            <a:spLocks noChangeArrowheads="1"/>
          </p:cNvSpPr>
          <p:nvPr/>
        </p:nvSpPr>
        <p:spPr bwMode="auto">
          <a:xfrm>
            <a:off x="539873" y="-593329"/>
            <a:ext cx="8856663" cy="747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600" b="1" dirty="0">
              <a:latin typeface="Century" pitchFamily="18" charset="0"/>
            </a:endParaRPr>
          </a:p>
          <a:p>
            <a:endParaRPr lang="ru-RU" altLang="ru-RU" sz="1600" b="1" dirty="0">
              <a:latin typeface="Century" pitchFamily="18" charset="0"/>
            </a:endParaRPr>
          </a:p>
          <a:p>
            <a:endParaRPr lang="ru-RU" altLang="ru-RU" sz="1600" b="1" dirty="0">
              <a:latin typeface="Century" pitchFamily="18" charset="0"/>
            </a:endParaRPr>
          </a:p>
          <a:p>
            <a:endParaRPr lang="ru-RU" altLang="ru-RU" sz="1600" b="1" dirty="0">
              <a:latin typeface="Century" pitchFamily="18" charset="0"/>
            </a:endParaRPr>
          </a:p>
          <a:p>
            <a:endParaRPr lang="ru-RU" altLang="ru-RU" sz="1600" b="1" dirty="0">
              <a:latin typeface="Century" pitchFamily="18" charset="0"/>
            </a:endParaRPr>
          </a:p>
          <a:p>
            <a:endParaRPr lang="ru-RU" altLang="ru-RU" sz="1600" b="1" dirty="0">
              <a:latin typeface="Century" pitchFamily="18" charset="0"/>
            </a:endParaRPr>
          </a:p>
          <a:p>
            <a:endParaRPr lang="ru-RU" altLang="ru-RU" sz="1600" b="1" dirty="0">
              <a:latin typeface="Century" pitchFamily="18" charset="0"/>
            </a:endParaRPr>
          </a:p>
          <a:p>
            <a:endParaRPr lang="ru-RU" altLang="ru-RU" sz="1600" b="1" dirty="0">
              <a:latin typeface="Century" pitchFamily="18" charset="0"/>
            </a:endParaRPr>
          </a:p>
          <a:p>
            <a:endParaRPr lang="ru-RU" altLang="ru-RU" sz="1600" b="1" dirty="0">
              <a:latin typeface="Century" pitchFamily="18" charset="0"/>
            </a:endParaRPr>
          </a:p>
          <a:p>
            <a:pPr algn="ctr"/>
            <a:r>
              <a:rPr lang="ru-RU" altLang="ru-RU" sz="1600" b="1" dirty="0" smtClean="0">
                <a:solidFill>
                  <a:srgbClr val="FF0000"/>
                </a:solidFill>
                <a:latin typeface="Century" pitchFamily="18" charset="0"/>
              </a:rPr>
              <a:t>ИГРА «КТО БОЛЬШЕ НАЗОВЁТ ДЕЙСТВИЙ»</a:t>
            </a:r>
            <a:endParaRPr lang="ru-RU" altLang="ru-RU" sz="1600" b="1" dirty="0">
              <a:solidFill>
                <a:srgbClr val="FF0000"/>
              </a:solidFill>
              <a:latin typeface="Century" pitchFamily="18" charset="0"/>
            </a:endParaRPr>
          </a:p>
          <a:p>
            <a:endParaRPr lang="ru-RU" altLang="ru-RU" sz="1600" dirty="0">
              <a:solidFill>
                <a:srgbClr val="002060"/>
              </a:solidFill>
              <a:latin typeface="Century" pitchFamily="18" charset="0"/>
            </a:endParaRPr>
          </a:p>
          <a:p>
            <a:r>
              <a:rPr lang="ru-RU" altLang="ru-RU" sz="1600" dirty="0">
                <a:solidFill>
                  <a:srgbClr val="002060"/>
                </a:solidFill>
                <a:latin typeface="Century" pitchFamily="18" charset="0"/>
              </a:rPr>
              <a:t>— Что можно сказать о весеннем снеге? Снег </a:t>
            </a:r>
            <a:r>
              <a:rPr lang="ru-RU" altLang="ru-RU" sz="1600" b="1" dirty="0">
                <a:solidFill>
                  <a:srgbClr val="002060"/>
                </a:solidFill>
                <a:latin typeface="Century" pitchFamily="18" charset="0"/>
              </a:rPr>
              <a:t>что делает? </a:t>
            </a:r>
            <a:endParaRPr lang="ru-RU" altLang="ru-RU" sz="1600" dirty="0">
              <a:solidFill>
                <a:srgbClr val="002060"/>
              </a:solidFill>
              <a:latin typeface="Century" pitchFamily="18" charset="0"/>
            </a:endParaRPr>
          </a:p>
          <a:p>
            <a:r>
              <a:rPr lang="ru-RU" altLang="ru-RU" sz="1600" i="1" dirty="0">
                <a:solidFill>
                  <a:srgbClr val="002060"/>
                </a:solidFill>
                <a:latin typeface="Century" pitchFamily="18" charset="0"/>
              </a:rPr>
              <a:t>(тает, чернеет,  ...) </a:t>
            </a:r>
            <a:endParaRPr lang="ru-RU" altLang="ru-RU" sz="1600" dirty="0">
              <a:solidFill>
                <a:srgbClr val="002060"/>
              </a:solidFill>
              <a:latin typeface="Century" pitchFamily="18" charset="0"/>
            </a:endParaRPr>
          </a:p>
          <a:p>
            <a:r>
              <a:rPr lang="ru-RU" altLang="ru-RU" sz="1600" dirty="0">
                <a:solidFill>
                  <a:srgbClr val="002060"/>
                </a:solidFill>
                <a:latin typeface="Century" pitchFamily="18" charset="0"/>
              </a:rPr>
              <a:t>— Что можно сказать о весеннем дожде? Дождь </a:t>
            </a:r>
            <a:r>
              <a:rPr lang="ru-RU" altLang="ru-RU" sz="1600" b="1" dirty="0">
                <a:solidFill>
                  <a:srgbClr val="002060"/>
                </a:solidFill>
                <a:latin typeface="Century" pitchFamily="18" charset="0"/>
              </a:rPr>
              <a:t>что делает? </a:t>
            </a:r>
            <a:r>
              <a:rPr lang="ru-RU" altLang="ru-RU" sz="1600" i="1" dirty="0">
                <a:solidFill>
                  <a:srgbClr val="002060"/>
                </a:solidFill>
                <a:latin typeface="Century" pitchFamily="18" charset="0"/>
              </a:rPr>
              <a:t>(Идет, моросит, льет, капает, хлещет, шумит, стучит по крыше...) </a:t>
            </a:r>
            <a:endParaRPr lang="ru-RU" altLang="ru-RU" sz="1600" dirty="0">
              <a:solidFill>
                <a:srgbClr val="002060"/>
              </a:solidFill>
              <a:latin typeface="Century" pitchFamily="18" charset="0"/>
            </a:endParaRPr>
          </a:p>
          <a:p>
            <a:r>
              <a:rPr lang="ru-RU" altLang="ru-RU" sz="1600" b="1" dirty="0">
                <a:solidFill>
                  <a:srgbClr val="002060"/>
                </a:solidFill>
                <a:latin typeface="Century" pitchFamily="18" charset="0"/>
              </a:rPr>
              <a:t>— Что делает </a:t>
            </a:r>
            <a:r>
              <a:rPr lang="ru-RU" altLang="ru-RU" sz="1600" dirty="0">
                <a:solidFill>
                  <a:srgbClr val="002060"/>
                </a:solidFill>
                <a:latin typeface="Century" pitchFamily="18" charset="0"/>
              </a:rPr>
              <a:t>солнце весной? </a:t>
            </a:r>
          </a:p>
          <a:p>
            <a:r>
              <a:rPr lang="ru-RU" altLang="ru-RU" sz="1600" i="1" dirty="0">
                <a:solidFill>
                  <a:srgbClr val="002060"/>
                </a:solidFill>
                <a:latin typeface="Century" pitchFamily="18" charset="0"/>
              </a:rPr>
              <a:t>(Светит, освещает землю, согревает, греет, радует, блестит...) </a:t>
            </a:r>
            <a:endParaRPr lang="ru-RU" altLang="ru-RU" sz="1600" dirty="0">
              <a:solidFill>
                <a:srgbClr val="002060"/>
              </a:solidFill>
              <a:latin typeface="Century" pitchFamily="18" charset="0"/>
            </a:endParaRPr>
          </a:p>
          <a:p>
            <a:r>
              <a:rPr lang="ru-RU" altLang="ru-RU" sz="1600" b="1" dirty="0">
                <a:solidFill>
                  <a:srgbClr val="002060"/>
                </a:solidFill>
                <a:latin typeface="Century" pitchFamily="18" charset="0"/>
              </a:rPr>
              <a:t>— Что делает </a:t>
            </a:r>
            <a:r>
              <a:rPr lang="ru-RU" altLang="ru-RU" sz="1600" dirty="0">
                <a:solidFill>
                  <a:srgbClr val="002060"/>
                </a:solidFill>
                <a:latin typeface="Century" pitchFamily="18" charset="0"/>
              </a:rPr>
              <a:t>трава весной? </a:t>
            </a:r>
          </a:p>
          <a:p>
            <a:r>
              <a:rPr lang="ru-RU" altLang="ru-RU" sz="1600" i="1" dirty="0">
                <a:solidFill>
                  <a:srgbClr val="002060"/>
                </a:solidFill>
                <a:latin typeface="Century" pitchFamily="18" charset="0"/>
              </a:rPr>
              <a:t>(Всходит, появляется, прорастает, пробивается, зеленеет, ковром покрывает землю...) </a:t>
            </a:r>
          </a:p>
          <a:p>
            <a:r>
              <a:rPr lang="ru-RU" altLang="ru-RU" sz="1600" b="1" dirty="0">
                <a:solidFill>
                  <a:srgbClr val="002060"/>
                </a:solidFill>
                <a:latin typeface="Century" pitchFamily="18" charset="0"/>
              </a:rPr>
              <a:t>— Что делают </a:t>
            </a:r>
            <a:r>
              <a:rPr lang="ru-RU" altLang="ru-RU" sz="1600" dirty="0">
                <a:solidFill>
                  <a:srgbClr val="002060"/>
                </a:solidFill>
                <a:latin typeface="Century" pitchFamily="18" charset="0"/>
              </a:rPr>
              <a:t>птицы весной? </a:t>
            </a:r>
          </a:p>
          <a:p>
            <a:r>
              <a:rPr lang="ru-RU" altLang="ru-RU" sz="1600" i="1" dirty="0">
                <a:solidFill>
                  <a:srgbClr val="002060"/>
                </a:solidFill>
                <a:latin typeface="Century" pitchFamily="18" charset="0"/>
              </a:rPr>
              <a:t>(Прилетают, возвращаются в родные края, вьют гнезда, поселяются в скворечниках, выводят птенцов ...) </a:t>
            </a:r>
            <a:endParaRPr lang="ru-RU" altLang="ru-RU" sz="1600" dirty="0">
              <a:solidFill>
                <a:srgbClr val="002060"/>
              </a:solidFill>
              <a:latin typeface="Century" pitchFamily="18" charset="0"/>
            </a:endParaRPr>
          </a:p>
          <a:p>
            <a:r>
              <a:rPr lang="ru-RU" altLang="ru-RU" sz="1600" b="1" dirty="0">
                <a:solidFill>
                  <a:srgbClr val="002060"/>
                </a:solidFill>
                <a:latin typeface="Century" pitchFamily="18" charset="0"/>
              </a:rPr>
              <a:t>— Что делают </a:t>
            </a:r>
            <a:r>
              <a:rPr lang="ru-RU" altLang="ru-RU" sz="1600" dirty="0">
                <a:solidFill>
                  <a:srgbClr val="002060"/>
                </a:solidFill>
                <a:latin typeface="Century" pitchFamily="18" charset="0"/>
              </a:rPr>
              <a:t>почки весной? </a:t>
            </a:r>
          </a:p>
          <a:p>
            <a:r>
              <a:rPr lang="ru-RU" altLang="ru-RU" sz="1600" i="1" dirty="0">
                <a:solidFill>
                  <a:srgbClr val="002060"/>
                </a:solidFill>
                <a:latin typeface="Century" pitchFamily="18" charset="0"/>
              </a:rPr>
              <a:t>(Набухают, лопаются, растут, раскрываются…) </a:t>
            </a:r>
          </a:p>
          <a:p>
            <a:r>
              <a:rPr lang="ru-RU" altLang="ru-RU" sz="1600" b="1" dirty="0">
                <a:solidFill>
                  <a:srgbClr val="002060"/>
                </a:solidFill>
                <a:latin typeface="Century" pitchFamily="18" charset="0"/>
              </a:rPr>
              <a:t>— Что можно сказать </a:t>
            </a:r>
            <a:r>
              <a:rPr lang="ru-RU" altLang="ru-RU" sz="1600" dirty="0">
                <a:solidFill>
                  <a:srgbClr val="002060"/>
                </a:solidFill>
                <a:latin typeface="Century" pitchFamily="18" charset="0"/>
              </a:rPr>
              <a:t>о первых листочках, какие они? (</a:t>
            </a:r>
            <a:r>
              <a:rPr lang="ru-RU" altLang="ru-RU" sz="1600" i="1" dirty="0">
                <a:solidFill>
                  <a:srgbClr val="002060"/>
                </a:solidFill>
                <a:latin typeface="Century" pitchFamily="18" charset="0"/>
              </a:rPr>
              <a:t>нежные, зеленые, душистые, пахучие...)</a:t>
            </a:r>
            <a:endParaRPr lang="ru-RU" altLang="ru-RU" sz="1600" dirty="0">
              <a:solidFill>
                <a:srgbClr val="002060"/>
              </a:solidFill>
              <a:latin typeface="Century" pitchFamily="18" charset="0"/>
            </a:endParaRPr>
          </a:p>
          <a:p>
            <a:r>
              <a:rPr lang="ru-RU" altLang="ru-RU" sz="1600" b="1" dirty="0">
                <a:solidFill>
                  <a:srgbClr val="002060"/>
                </a:solidFill>
                <a:latin typeface="Century" pitchFamily="18" charset="0"/>
              </a:rPr>
              <a:t>— Что можно делать </a:t>
            </a:r>
            <a:r>
              <a:rPr lang="ru-RU" altLang="ru-RU" sz="1600" dirty="0">
                <a:solidFill>
                  <a:srgbClr val="002060"/>
                </a:solidFill>
                <a:latin typeface="Century" pitchFamily="18" charset="0"/>
              </a:rPr>
              <a:t>с цветами? </a:t>
            </a:r>
          </a:p>
          <a:p>
            <a:r>
              <a:rPr lang="ru-RU" altLang="ru-RU" sz="1600" i="1" dirty="0">
                <a:solidFill>
                  <a:srgbClr val="002060"/>
                </a:solidFill>
                <a:latin typeface="Century" pitchFamily="18" charset="0"/>
              </a:rPr>
              <a:t>(Сажать, поливать, смотреть на них, любоваться ими, дарить, нюхать, срезать их, ставить в вазу ...) </a:t>
            </a:r>
            <a:endParaRPr lang="ru-RU" altLang="ru-RU" sz="1600" dirty="0">
              <a:solidFill>
                <a:srgbClr val="002060"/>
              </a:solidFill>
              <a:latin typeface="Century" pitchFamily="18" charset="0"/>
            </a:endParaRPr>
          </a:p>
        </p:txBody>
      </p:sp>
      <p:sp>
        <p:nvSpPr>
          <p:cNvPr id="3" name="Стрелка вправо 2">
            <a:hlinkClick r:id="" action="ppaction://hlinkshowjump?jump=nextslide"/>
          </p:cNvPr>
          <p:cNvSpPr/>
          <p:nvPr/>
        </p:nvSpPr>
        <p:spPr>
          <a:xfrm>
            <a:off x="7956376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Современные детские песни - Музыка и песни для детей - Меню 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628800"/>
            <a:ext cx="5688632" cy="4279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1"/>
          <p:cNvSpPr>
            <a:spLocks noChangeArrowheads="1"/>
          </p:cNvSpPr>
          <p:nvPr/>
        </p:nvSpPr>
        <p:spPr bwMode="auto">
          <a:xfrm>
            <a:off x="2555776" y="1033572"/>
            <a:ext cx="52533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800" b="1" dirty="0" smtClean="0">
                <a:solidFill>
                  <a:srgbClr val="FF0000"/>
                </a:solidFill>
                <a:latin typeface="Century" pitchFamily="18" charset="0"/>
              </a:rPr>
              <a:t>ИГРА «ВЕСЕННИЕ СЛОВА»</a:t>
            </a:r>
            <a:endParaRPr lang="ru-RU" altLang="ru-RU" sz="2800" dirty="0"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485727" y="2132856"/>
            <a:ext cx="5254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 dirty="0">
                <a:latin typeface="Century" pitchFamily="18" charset="0"/>
              </a:rPr>
              <a:t>— Весной небо какое? 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197174" y="3384649"/>
            <a:ext cx="6191250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200" i="1" dirty="0">
                <a:latin typeface="Century" pitchFamily="18" charset="0"/>
              </a:rPr>
              <a:t>(</a:t>
            </a:r>
            <a:r>
              <a:rPr lang="ru-RU" altLang="ru-RU" sz="3200" i="1" dirty="0" err="1">
                <a:latin typeface="Century" pitchFamily="18" charset="0"/>
              </a:rPr>
              <a:t>голубое</a:t>
            </a:r>
            <a:r>
              <a:rPr lang="ru-RU" altLang="ru-RU" sz="3200" i="1" dirty="0">
                <a:latin typeface="Century" pitchFamily="18" charset="0"/>
              </a:rPr>
              <a:t>, яркое, чистое, весеннее, высокое, веселое, ясное...)</a:t>
            </a:r>
          </a:p>
          <a:p>
            <a:r>
              <a:rPr lang="ru-RU" altLang="ru-RU" sz="3200" i="1" dirty="0">
                <a:latin typeface="Century" pitchFamily="18" charset="0"/>
              </a:rPr>
              <a:t> </a:t>
            </a:r>
            <a:endParaRPr lang="ru-RU" altLang="ru-RU" sz="3200" dirty="0">
              <a:latin typeface="Century" pitchFamily="18" charset="0"/>
            </a:endParaRPr>
          </a:p>
        </p:txBody>
      </p:sp>
      <p:pic>
        <p:nvPicPr>
          <p:cNvPr id="55299" name="Picture 3" descr="G:\Весна\945504294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196752"/>
            <a:ext cx="5184576" cy="492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115616" y="4437112"/>
            <a:ext cx="75312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200" i="1" dirty="0">
                <a:latin typeface="Century" pitchFamily="18" charset="0"/>
              </a:rPr>
              <a:t>(яркое, лучистое, теплое, ласковое...) </a:t>
            </a:r>
            <a:endParaRPr lang="ru-RU" altLang="ru-RU" sz="3200" dirty="0">
              <a:latin typeface="Century" pitchFamily="18" charset="0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2487761" y="2420888"/>
            <a:ext cx="510857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200" dirty="0">
                <a:latin typeface="Century" pitchFamily="18" charset="0"/>
              </a:rPr>
              <a:t>— Весной солнце какое? </a:t>
            </a:r>
          </a:p>
        </p:txBody>
      </p:sp>
      <p:pic>
        <p:nvPicPr>
          <p:cNvPr id="14" name="Picture 5" descr="Банк Обоев: обои Крокусомания и весенний дождь, фото - Обои для рабочего стола Крокусомания и весенний дождь фото - Раздел обое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628800"/>
            <a:ext cx="648477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483768" y="1916832"/>
            <a:ext cx="51498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200" dirty="0">
                <a:solidFill>
                  <a:schemeClr val="bg1"/>
                </a:solidFill>
                <a:latin typeface="Century" pitchFamily="18" charset="0"/>
              </a:rPr>
              <a:t>— Травка весной какая? 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2411760" y="4149080"/>
            <a:ext cx="6336704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3200" i="1" dirty="0">
                <a:solidFill>
                  <a:schemeClr val="bg1"/>
                </a:solidFill>
                <a:latin typeface="Century" pitchFamily="18" charset="0"/>
              </a:rPr>
              <a:t>(молодая, зеленая, первая, нежная, душистая...) </a:t>
            </a:r>
            <a:endParaRPr lang="ru-RU" altLang="ru-RU" sz="3200" dirty="0">
              <a:solidFill>
                <a:schemeClr val="bg1"/>
              </a:solidFill>
              <a:latin typeface="Century" pitchFamily="18" charset="0"/>
            </a:endParaRPr>
          </a:p>
        </p:txBody>
      </p:sp>
      <p:sp>
        <p:nvSpPr>
          <p:cNvPr id="17" name="Стрелка вправо 16">
            <a:hlinkClick r:id="" action="ppaction://hlinkshowjump?jump=nextslide"/>
          </p:cNvPr>
          <p:cNvSpPr/>
          <p:nvPr/>
        </p:nvSpPr>
        <p:spPr>
          <a:xfrm>
            <a:off x="7914072" y="61653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6" grpId="1"/>
      <p:bldP spid="13" grpId="0"/>
      <p:bldP spid="13" grpId="1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Прямоугольник 1"/>
          <p:cNvSpPr>
            <a:spLocks noChangeArrowheads="1"/>
          </p:cNvSpPr>
          <p:nvPr/>
        </p:nvSpPr>
        <p:spPr bwMode="auto">
          <a:xfrm>
            <a:off x="755576" y="2060848"/>
            <a:ext cx="617378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sz="2800" dirty="0" smtClean="0">
                <a:solidFill>
                  <a:srgbClr val="002060"/>
                </a:solidFill>
                <a:latin typeface="Century" pitchFamily="18" charset="0"/>
              </a:rPr>
              <a:t>Солнечный</a:t>
            </a:r>
            <a:r>
              <a:rPr lang="ru-RU" altLang="ru-RU" sz="2800" dirty="0">
                <a:solidFill>
                  <a:srgbClr val="002060"/>
                </a:solidFill>
                <a:latin typeface="Century" pitchFamily="18" charset="0"/>
              </a:rPr>
              <a:t>, веселый ... </a:t>
            </a:r>
          </a:p>
          <a:p>
            <a:pPr>
              <a:lnSpc>
                <a:spcPct val="15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Century" pitchFamily="18" charset="0"/>
              </a:rPr>
              <a:t>Ясная, холодная ... </a:t>
            </a:r>
          </a:p>
          <a:p>
            <a:pPr>
              <a:lnSpc>
                <a:spcPct val="15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Century" pitchFamily="18" charset="0"/>
              </a:rPr>
              <a:t>Серое, хмурое ... </a:t>
            </a:r>
          </a:p>
          <a:p>
            <a:pPr>
              <a:lnSpc>
                <a:spcPct val="15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Century" pitchFamily="18" charset="0"/>
              </a:rPr>
              <a:t>Робкая, ранняя ... </a:t>
            </a:r>
          </a:p>
          <a:p>
            <a:pPr>
              <a:lnSpc>
                <a:spcPct val="15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Century" pitchFamily="18" charset="0"/>
              </a:rPr>
              <a:t>Всходит, появляется, прорастает ... </a:t>
            </a:r>
          </a:p>
          <a:p>
            <a:pPr>
              <a:lnSpc>
                <a:spcPct val="15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Century" pitchFamily="18" charset="0"/>
              </a:rPr>
              <a:t>Прилетают, возвращаются ... 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956376" y="61653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784769" y="2267580"/>
            <a:ext cx="883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Century" pitchFamily="18" charset="0"/>
              </a:rPr>
              <a:t>ДЕНЬ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08051" y="2843644"/>
            <a:ext cx="1292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chemeClr val="tx2"/>
                </a:solidFill>
                <a:latin typeface="Century" pitchFamily="18" charset="0"/>
              </a:rPr>
              <a:t>ПОГОДА</a:t>
            </a:r>
            <a:r>
              <a:rPr lang="ru-RU" altLang="ru-RU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34335" y="3491716"/>
            <a:ext cx="906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chemeClr val="tx2"/>
                </a:solidFill>
                <a:latin typeface="Century" pitchFamily="18" charset="0"/>
              </a:rPr>
              <a:t>УТРО</a:t>
            </a:r>
            <a:r>
              <a:rPr lang="ru-RU" altLang="ru-RU" dirty="0" smtClean="0">
                <a:solidFill>
                  <a:schemeClr val="tx2"/>
                </a:solidFill>
                <a:latin typeface="Century" pitchFamily="18" charset="0"/>
              </a:rPr>
              <a:t>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40492" y="4139788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Century" pitchFamily="18" charset="0"/>
              </a:rPr>
              <a:t>ВЕСНА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76256" y="4859868"/>
            <a:ext cx="1257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chemeClr val="tx2"/>
                </a:solidFill>
                <a:latin typeface="Century" pitchFamily="18" charset="0"/>
              </a:rPr>
              <a:t>РОСТОК</a:t>
            </a:r>
            <a:r>
              <a:rPr lang="ru-RU" altLang="ru-RU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876256" y="5507940"/>
            <a:ext cx="1221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chemeClr val="tx2"/>
                </a:solidFill>
                <a:latin typeface="Century" pitchFamily="18" charset="0"/>
              </a:rPr>
              <a:t>ПТИЦЫ</a:t>
            </a:r>
            <a:r>
              <a:rPr lang="ru-RU" altLang="ru-RU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123728" y="1052736"/>
            <a:ext cx="58112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 smtClean="0">
                <a:solidFill>
                  <a:srgbClr val="FF0000"/>
                </a:solidFill>
                <a:latin typeface="Century" pitchFamily="18" charset="0"/>
              </a:rPr>
              <a:t>ИГРА «ПОДБЕРИ СЛОВО»</a:t>
            </a:r>
            <a:r>
              <a:rPr lang="ru-RU" altLang="ru-RU" sz="3200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endParaRPr lang="ru-RU" altLang="ru-RU" sz="3200" b="1" dirty="0">
              <a:solidFill>
                <a:srgbClr val="002060"/>
              </a:solidFill>
              <a:latin typeface="Century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628</Words>
  <Application>Microsoft Office PowerPoint</Application>
  <PresentationFormat>Экран (4:3)</PresentationFormat>
  <Paragraphs>96</Paragraphs>
  <Slides>12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ВЕСНА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</dc:title>
  <dc:creator>Наталья Самофеева</dc:creator>
  <cp:lastModifiedBy>comp</cp:lastModifiedBy>
  <cp:revision>24</cp:revision>
  <dcterms:created xsi:type="dcterms:W3CDTF">2020-04-13T10:39:46Z</dcterms:created>
  <dcterms:modified xsi:type="dcterms:W3CDTF">2020-04-13T16:37:25Z</dcterms:modified>
</cp:coreProperties>
</file>