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6" r:id="rId5"/>
    <p:sldId id="257" r:id="rId6"/>
    <p:sldId id="260" r:id="rId7"/>
    <p:sldId id="261" r:id="rId8"/>
    <p:sldId id="264" r:id="rId9"/>
    <p:sldId id="265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68BCA-01EE-4B4A-A4D1-E4843969B2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E0DB-F199-4C8B-9991-3DC62CEEE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79CB32-6D2A-4E08-9217-64079B0346EB}" type="slidenum">
              <a:rPr lang="ru-RU" altLang="ru-RU" smtClean="0">
                <a:latin typeface="Arial" charset="0"/>
              </a:rPr>
              <a:pPr/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CE0CE0-82FE-4367-85A0-9DAF923001E0}" type="slidenum">
              <a:rPr lang="ru-RU" altLang="ru-RU" smtClean="0">
                <a:latin typeface="Arial" charset="0"/>
              </a:rPr>
              <a:pPr/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  <a:latin typeface="Century" pitchFamily="18" charset="0"/>
              </a:rPr>
              <a:t>Цель: </a:t>
            </a:r>
            <a:r>
              <a:rPr lang="ru-RU" altLang="ru-RU" smtClean="0">
                <a:solidFill>
                  <a:srgbClr val="002060"/>
                </a:solidFill>
                <a:latin typeface="Century" pitchFamily="18" charset="0"/>
              </a:rPr>
              <a:t>упражнять в подборе глаголов и прилагательных соответствующих весенним явлениям природы. 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F66773-47AC-4AE7-BA21-CCBCECFAD23D}" type="slidenum">
              <a:rPr lang="ru-RU" altLang="ru-RU" smtClean="0">
                <a:latin typeface="Arial" charset="0"/>
              </a:rPr>
              <a:pPr/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>
                <a:latin typeface="Century" pitchFamily="18" charset="0"/>
              </a:rPr>
              <a:t>Цель: </a:t>
            </a:r>
            <a:r>
              <a:rPr lang="ru-RU" altLang="ru-RU" smtClean="0">
                <a:latin typeface="Century" pitchFamily="18" charset="0"/>
              </a:rPr>
              <a:t>упражнять в подборе существительных и в правильном согласовании слов. </a:t>
            </a:r>
          </a:p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333F2E-7900-4201-B0FA-36E8093488F6}" type="slidenum">
              <a:rPr lang="ru-RU" altLang="ru-RU" smtClean="0">
                <a:latin typeface="Arial" charset="0"/>
              </a:rPr>
              <a:pPr/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/>
              <a:t>Цель: </a:t>
            </a:r>
            <a:r>
              <a:rPr lang="ru-RU" altLang="ru-RU" smtClean="0"/>
              <a:t>упражнять в подборе прилагательных и глаголов.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F50F3A-262D-45A7-8017-BD863948E42E}" type="slidenum">
              <a:rPr lang="ru-RU" altLang="ru-RU" smtClean="0">
                <a:latin typeface="Arial" charset="0"/>
              </a:rPr>
              <a:pPr/>
              <a:t>10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4.png"/><Relationship Id="rId7" Type="http://schemas.openxmlformats.org/officeDocument/2006/relationships/image" Target="../media/image27.gif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gif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10.gif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ВЕСНА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учитель-логопед</a:t>
            </a:r>
          </a:p>
          <a:p>
            <a:r>
              <a:rPr lang="ru-RU" dirty="0" smtClean="0"/>
              <a:t>МАДОУ ЦРР №9</a:t>
            </a:r>
          </a:p>
          <a:p>
            <a:r>
              <a:rPr lang="ru-RU" dirty="0" err="1" smtClean="0"/>
              <a:t>Самофеева</a:t>
            </a:r>
            <a:r>
              <a:rPr lang="ru-RU" dirty="0" smtClean="0"/>
              <a:t> Н.А.</a:t>
            </a:r>
            <a:endParaRPr lang="ru-RU" dirty="0"/>
          </a:p>
        </p:txBody>
      </p:sp>
      <p:pic>
        <p:nvPicPr>
          <p:cNvPr id="4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933" y="1421160"/>
            <a:ext cx="816243" cy="720080"/>
          </a:xfrm>
          <a:prstGeom prst="rect">
            <a:avLst/>
          </a:prstGeom>
          <a:noFill/>
        </p:spPr>
      </p:pic>
      <p:pic>
        <p:nvPicPr>
          <p:cNvPr id="5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96752"/>
            <a:ext cx="816243" cy="720080"/>
          </a:xfrm>
          <a:prstGeom prst="rect">
            <a:avLst/>
          </a:prstGeom>
          <a:noFill/>
        </p:spPr>
      </p:pic>
      <p:pic>
        <p:nvPicPr>
          <p:cNvPr id="6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924944"/>
            <a:ext cx="816243" cy="720080"/>
          </a:xfrm>
          <a:prstGeom prst="rect">
            <a:avLst/>
          </a:prstGeom>
          <a:noFill/>
        </p:spPr>
      </p:pic>
      <p:pic>
        <p:nvPicPr>
          <p:cNvPr id="7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836712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221088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1310546" cy="1440160"/>
          </a:xfrm>
          <a:prstGeom prst="rect">
            <a:avLst/>
          </a:prstGeom>
          <a:noFill/>
        </p:spPr>
      </p:pic>
      <p:pic>
        <p:nvPicPr>
          <p:cNvPr id="10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097" y="404664"/>
            <a:ext cx="2555775" cy="2350694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84368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468313" y="1230784"/>
            <a:ext cx="8567737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Century" pitchFamily="18" charset="0"/>
              </a:rPr>
              <a:t>ИГРА «КАК МОЖНО НАЗВАТЬ ВЕСНУ?»</a:t>
            </a:r>
            <a:endParaRPr lang="ru-RU" altLang="ru-RU" sz="2800" dirty="0">
              <a:solidFill>
                <a:srgbClr val="FF0000"/>
              </a:solidFill>
              <a:latin typeface="Century" pitchFamily="18" charset="0"/>
            </a:endParaRPr>
          </a:p>
          <a:p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Century" pitchFamily="18" charset="0"/>
              </a:rPr>
              <a:t>— Как можно назвать весну? Какая она? </a:t>
            </a:r>
          </a:p>
          <a:p>
            <a:r>
              <a:rPr lang="ru-RU" altLang="ru-RU" sz="2400" i="1" dirty="0">
                <a:solidFill>
                  <a:srgbClr val="002060"/>
                </a:solidFill>
                <a:latin typeface="Century" pitchFamily="18" charset="0"/>
              </a:rPr>
              <a:t>(буйная, цветущая, радостная, смелая, звонкая, теплая, долгожданная, дружная, ранняя, поздняя, веселая, красивая, робкая, несмелая…) </a:t>
            </a:r>
            <a:endParaRPr lang="ru-RU" altLang="ru-RU" sz="2400" dirty="0">
              <a:solidFill>
                <a:srgbClr val="002060"/>
              </a:solidFill>
              <a:latin typeface="Century" pitchFamily="18" charset="0"/>
            </a:endParaRPr>
          </a:p>
          <a:p>
            <a:r>
              <a:rPr lang="ru-RU" altLang="ru-RU" sz="2400" dirty="0">
                <a:solidFill>
                  <a:srgbClr val="002060"/>
                </a:solidFill>
                <a:latin typeface="Century" pitchFamily="18" charset="0"/>
              </a:rPr>
              <a:t>— Какая это весна? </a:t>
            </a:r>
          </a:p>
          <a:p>
            <a:r>
              <a:rPr lang="ru-RU" altLang="ru-RU" sz="2400" i="1" dirty="0">
                <a:solidFill>
                  <a:srgbClr val="002060"/>
                </a:solidFill>
                <a:latin typeface="Century" pitchFamily="18" charset="0"/>
              </a:rPr>
              <a:t>(ранняя, затяжная, теплая, веселая, неодетая…) </a:t>
            </a:r>
            <a:endParaRPr lang="ru-RU" altLang="ru-RU" sz="2400" dirty="0">
              <a:solidFill>
                <a:srgbClr val="002060"/>
              </a:solidFill>
              <a:latin typeface="Century" pitchFamily="18" charset="0"/>
            </a:endParaRPr>
          </a:p>
          <a:p>
            <a:r>
              <a:rPr lang="ru-RU" altLang="ru-RU" sz="2400" dirty="0">
                <a:solidFill>
                  <a:srgbClr val="002060"/>
                </a:solidFill>
                <a:latin typeface="Century" pitchFamily="18" charset="0"/>
              </a:rPr>
              <a:t>— Каким цветом нарисуем весну? </a:t>
            </a:r>
          </a:p>
          <a:p>
            <a:r>
              <a:rPr lang="ru-RU" altLang="ru-RU" sz="2400" i="1" dirty="0">
                <a:solidFill>
                  <a:srgbClr val="002060"/>
                </a:solidFill>
                <a:latin typeface="Century" pitchFamily="18" charset="0"/>
              </a:rPr>
              <a:t>(зеленая весна, все зеленеет…) 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Century" pitchFamily="18" charset="0"/>
              </a:rPr>
              <a:t>— Что делает весна? </a:t>
            </a:r>
          </a:p>
          <a:p>
            <a:r>
              <a:rPr lang="ru-RU" altLang="ru-RU" sz="2400" i="1" dirty="0">
                <a:solidFill>
                  <a:srgbClr val="002060"/>
                </a:solidFill>
                <a:latin typeface="Century" pitchFamily="18" charset="0"/>
              </a:rPr>
              <a:t>(наступает, приходит, радует, цветет, благоухает, звенит, поет, борется (с зимой), побеждает…) </a:t>
            </a:r>
            <a:endParaRPr lang="ru-RU" altLang="ru-RU" sz="2400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5637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1331640" y="1628800"/>
            <a:ext cx="871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Century" pitchFamily="18" charset="0"/>
              </a:rPr>
              <a:t>                             </a:t>
            </a:r>
            <a:r>
              <a:rPr lang="ru-RU" altLang="ru-RU" sz="2400" b="1" dirty="0">
                <a:solidFill>
                  <a:srgbClr val="FF0000"/>
                </a:solidFill>
                <a:latin typeface="Century" pitchFamily="18" charset="0"/>
              </a:rPr>
              <a:t>Весной.</a:t>
            </a:r>
            <a:endParaRPr lang="ru-RU" altLang="ru-RU" sz="2400" dirty="0">
              <a:solidFill>
                <a:srgbClr val="FF0000"/>
              </a:solidFill>
              <a:latin typeface="Century" pitchFamily="18" charset="0"/>
            </a:endParaRPr>
          </a:p>
          <a:p>
            <a:r>
              <a:rPr lang="ru-RU" altLang="ru-RU" sz="2400" dirty="0">
                <a:solidFill>
                  <a:srgbClr val="002060"/>
                </a:solidFill>
                <a:latin typeface="Century" pitchFamily="18" charset="0"/>
              </a:rPr>
              <a:t>Наступила ... весна. Светит ... солнце. 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Century" pitchFamily="18" charset="0"/>
              </a:rPr>
              <a:t>Тает ... снег. Побежали ... ручейки. Дети рады .... </a:t>
            </a:r>
          </a:p>
        </p:txBody>
      </p:sp>
      <p:pic>
        <p:nvPicPr>
          <p:cNvPr id="19461" name="Picture 5" descr="C:\Users\Надежда\Pictures\детский клипарт\солнышко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3062" y="0"/>
            <a:ext cx="2420938" cy="242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91407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04256" y="7257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Century" pitchFamily="18" charset="0"/>
              </a:rPr>
              <a:t>ВСТАВЬТЕ ПОДХОДЯЩЕЕ </a:t>
            </a:r>
          </a:p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Century" pitchFamily="18" charset="0"/>
              </a:rPr>
              <a:t>ПО СМЫСЛУ СЛОВО </a:t>
            </a:r>
            <a:endParaRPr lang="ru-RU" sz="2400" dirty="0"/>
          </a:p>
        </p:txBody>
      </p:sp>
      <p:pic>
        <p:nvPicPr>
          <p:cNvPr id="2050" name="Picture 2" descr="http://s1.fotokto.ru/photo/full/486/4866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881019"/>
            <a:ext cx="6048672" cy="3644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79512" y="5157192"/>
            <a:ext cx="496904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entury" pitchFamily="18" charset="0"/>
              </a:rPr>
              <a:t>          Используемые источники:</a:t>
            </a:r>
          </a:p>
          <a:p>
            <a:r>
              <a:rPr lang="ru-RU" sz="1600" dirty="0">
                <a:solidFill>
                  <a:srgbClr val="002060"/>
                </a:solidFill>
                <a:latin typeface="Century" pitchFamily="18" charset="0"/>
              </a:rPr>
              <a:t>При создании презентации были использованы картинки из открытых источников интернета;</a:t>
            </a:r>
            <a:r>
              <a:rPr lang="ru-RU" dirty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entury" pitchFamily="18" charset="0"/>
              </a:rPr>
            </a:br>
            <a:endParaRPr lang="ru-RU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0483" name="Picture 4" descr="http://img01.chitalnya.ru/upload2/493/43115002755075692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885" y="2637483"/>
            <a:ext cx="4751387" cy="151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2555775" cy="2350694"/>
          </a:xfrm>
          <a:prstGeom prst="rect">
            <a:avLst/>
          </a:prstGeom>
          <a:noFill/>
        </p:spPr>
      </p:pic>
      <p:pic>
        <p:nvPicPr>
          <p:cNvPr id="5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836712"/>
            <a:ext cx="816243" cy="720080"/>
          </a:xfrm>
          <a:prstGeom prst="rect">
            <a:avLst/>
          </a:prstGeom>
          <a:noFill/>
        </p:spPr>
      </p:pic>
      <p:pic>
        <p:nvPicPr>
          <p:cNvPr id="6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72816"/>
            <a:ext cx="816243" cy="720080"/>
          </a:xfrm>
          <a:prstGeom prst="rect">
            <a:avLst/>
          </a:prstGeom>
          <a:noFill/>
        </p:spPr>
      </p:pic>
      <p:pic>
        <p:nvPicPr>
          <p:cNvPr id="7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052736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36912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149080"/>
            <a:ext cx="816243" cy="720080"/>
          </a:xfrm>
          <a:prstGeom prst="rect">
            <a:avLst/>
          </a:prstGeom>
          <a:noFill/>
        </p:spPr>
      </p:pic>
      <p:pic>
        <p:nvPicPr>
          <p:cNvPr id="10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429000"/>
            <a:ext cx="131054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G:\Весна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7133"/>
            <a:ext cx="2129285" cy="201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G:\Весна\85255083_4761151_vorobjinierazbork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29702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3924870" y="1988840"/>
            <a:ext cx="53276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entury" pitchFamily="18" charset="0"/>
              </a:rPr>
              <a:t>          О весне. </a:t>
            </a:r>
            <a:r>
              <a:rPr lang="ru-RU" altLang="ru-RU" sz="1600" b="1" dirty="0">
                <a:solidFill>
                  <a:srgbClr val="002060"/>
                </a:solidFill>
                <a:latin typeface="Century" pitchFamily="18" charset="0"/>
              </a:rPr>
              <a:t>Н. Найденова 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Century" pitchFamily="18" charset="0"/>
              </a:rPr>
              <a:t>О весне сказали нам песни из скворечника  и сережки желтые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Century" pitchFamily="18" charset="0"/>
              </a:rPr>
              <a:t>на ветвях орешника. 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Century" pitchFamily="18" charset="0"/>
              </a:rPr>
              <a:t>О весне сказали нам воробьи драчливые, </a:t>
            </a:r>
            <a:r>
              <a:rPr lang="ru-RU" altLang="ru-RU" sz="2000" b="1" dirty="0" err="1">
                <a:solidFill>
                  <a:srgbClr val="002060"/>
                </a:solidFill>
                <a:latin typeface="Century" pitchFamily="18" charset="0"/>
              </a:rPr>
              <a:t>Вербочки</a:t>
            </a:r>
            <a:r>
              <a:rPr lang="ru-RU" altLang="ru-RU" sz="2000" b="1" dirty="0">
                <a:solidFill>
                  <a:srgbClr val="002060"/>
                </a:solidFill>
                <a:latin typeface="Century" pitchFamily="18" charset="0"/>
              </a:rPr>
              <a:t> мохнатые, ручейки шумливые. Бабочка-крапивница 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Century" pitchFamily="18" charset="0"/>
              </a:rPr>
              <a:t>на лесной проталинке, 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Century" pitchFamily="18" charset="0"/>
              </a:rPr>
              <a:t>Синие подснежники 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Century" pitchFamily="18" charset="0"/>
              </a:rPr>
              <a:t>и сырые валенки. </a:t>
            </a:r>
          </a:p>
        </p:txBody>
      </p:sp>
      <p:pic>
        <p:nvPicPr>
          <p:cNvPr id="21506" name="Picture 2" descr="https://www.sb.by/upload/resize_cache/slam.image/iblock/d0f/d0f17d3eb5260843203d739d94fda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4664"/>
            <a:ext cx="2376264" cy="1782198"/>
          </a:xfrm>
          <a:prstGeom prst="rect">
            <a:avLst/>
          </a:prstGeom>
          <a:noFill/>
        </p:spPr>
      </p:pic>
      <p:pic>
        <p:nvPicPr>
          <p:cNvPr id="21508" name="Picture 4" descr="http://zaria.com.ru/media/cache/48/de/38/02/96/49/48de380296495f668ae21d2d38daeb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2536738" cy="1728192"/>
          </a:xfrm>
          <a:prstGeom prst="rect">
            <a:avLst/>
          </a:prstGeom>
          <a:noFill/>
        </p:spPr>
      </p:pic>
      <p:pic>
        <p:nvPicPr>
          <p:cNvPr id="21512" name="Picture 8" descr="https://avatars.mds.yandex.net/get-zen_doc/1714479/pub_5dd8f509bd6e064b370f054a_5dd8f50d576a853bcc85c5be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293096"/>
            <a:ext cx="1656184" cy="1656184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770056" y="60407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9" descr="G:\Весна\ручеек и камушки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492896"/>
            <a:ext cx="23860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G:\Весна\i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77072"/>
            <a:ext cx="2470729" cy="16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s://avatars.mds.yandex.net/get-pdb/966350/812c20bc-e6ab-41b1-a243-c13458618a8e/s1200?webp=fals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5096705"/>
            <a:ext cx="2304256" cy="171667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44416" y="158077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70C0"/>
                </a:solidFill>
                <a:latin typeface="Century" pitchFamily="18" charset="0"/>
              </a:rPr>
              <a:t>Дует теплый южный ветер, солнышко все ярче светит, снег худеет, мякнет, тает, грач горластый прилетает. Что за месяц? Кто узнает? </a:t>
            </a:r>
            <a:r>
              <a:rPr lang="ru-RU" altLang="ru-RU" i="1" dirty="0">
                <a:solidFill>
                  <a:srgbClr val="0070C0"/>
                </a:solidFill>
                <a:latin typeface="Century" pitchFamily="18" charset="0"/>
              </a:rPr>
              <a:t> </a:t>
            </a:r>
            <a:endParaRPr lang="ru-RU" altLang="ru-RU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1691680" y="560874"/>
            <a:ext cx="62985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solidFill>
                  <a:srgbClr val="FF0000"/>
                </a:solidFill>
                <a:latin typeface="Century" pitchFamily="18" charset="0"/>
              </a:rPr>
              <a:t>ОТГАДАЙТЕ ЗАГАДКИ</a:t>
            </a:r>
          </a:p>
        </p:txBody>
      </p:sp>
      <p:pic>
        <p:nvPicPr>
          <p:cNvPr id="5" name="Picture 2" descr="Блог - Привет.ру - НАДПИСИ 12 МЕСЯЦЕВ - Личный интернет днев…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613" y="1052736"/>
            <a:ext cx="35814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03200" y="3175173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70C0"/>
                </a:solidFill>
                <a:latin typeface="Century" pitchFamily="18" charset="0"/>
              </a:rPr>
              <a:t>Яростно река ревет и разламывает лед. В домик свой скворец вернулся, а в лесу медведь проснулся. В небе жаворонка трель. Кто же к нам пришел? </a:t>
            </a:r>
          </a:p>
        </p:txBody>
      </p:sp>
      <p:pic>
        <p:nvPicPr>
          <p:cNvPr id="7" name="Picture 4" descr="Блог - Привет.ру - НАДПИСИ 12 МЕСЯЦЕВ - Личный интернет днев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3611563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11638" y="446109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70C0"/>
                </a:solidFill>
                <a:latin typeface="Century" pitchFamily="18" charset="0"/>
              </a:rPr>
              <a:t>Зеленеет даль полей, запевает соловей.</a:t>
            </a:r>
          </a:p>
          <a:p>
            <a:r>
              <a:rPr lang="ru-RU" altLang="ru-RU" dirty="0">
                <a:solidFill>
                  <a:srgbClr val="0070C0"/>
                </a:solidFill>
                <a:latin typeface="Century" pitchFamily="18" charset="0"/>
              </a:rPr>
              <a:t> В белый цвет оделся сад, пчелы первые летят. Гром грохочет. Угадай, что за месяц это?</a:t>
            </a:r>
            <a:r>
              <a:rPr lang="ru-RU" altLang="ru-RU" i="1" dirty="0">
                <a:solidFill>
                  <a:srgbClr val="0070C0"/>
                </a:solidFill>
                <a:latin typeface="Century" pitchFamily="18" charset="0"/>
              </a:rPr>
              <a:t> </a:t>
            </a:r>
            <a:endParaRPr lang="ru-RU" altLang="ru-RU" dirty="0">
              <a:solidFill>
                <a:srgbClr val="0070C0"/>
              </a:solidFill>
              <a:latin typeface="Century" pitchFamily="18" charset="0"/>
            </a:endParaRPr>
          </a:p>
        </p:txBody>
      </p:sp>
      <p:pic>
        <p:nvPicPr>
          <p:cNvPr id="9" name="Picture 6" descr="Блог - Привет.ру - НАДПИСИ 12 МЕСЯЦЕВ - Личный интернет дневник пользователя dloriy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919" y="3540149"/>
            <a:ext cx="404653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56376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C:\Users\Надежда\Documents\папки передвижки\папки передвижки Весна 8 марта\vesna1\Весна\весн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1844824"/>
            <a:ext cx="29781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:\Users\Надежда\Documents\папки передвижки\папки передвижки Весна 8 марта\vesna1\Весна\весна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29098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C:\Users\Надежда\Documents\папки передвижки\папки передвижки Весна 8 марта\vesna1\Весна\весна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1850" y="1844824"/>
            <a:ext cx="32321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1543154" y="692696"/>
            <a:ext cx="69172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/>
              <a:t>                   </a:t>
            </a:r>
            <a:r>
              <a:rPr lang="ru-RU" altLang="ru-RU" sz="2800" dirty="0" smtClean="0">
                <a:solidFill>
                  <a:srgbClr val="FF0000"/>
                </a:solidFill>
                <a:latin typeface="Century" pitchFamily="18" charset="0"/>
              </a:rPr>
              <a:t>КАКАЯ ВЕСНА ИЗОБРАЖЕНА </a:t>
            </a:r>
          </a:p>
          <a:p>
            <a:pPr algn="ctr"/>
            <a:r>
              <a:rPr lang="ru-RU" altLang="ru-RU" sz="2800" dirty="0" smtClean="0">
                <a:solidFill>
                  <a:srgbClr val="FF0000"/>
                </a:solidFill>
                <a:latin typeface="Century" pitchFamily="18" charset="0"/>
              </a:rPr>
              <a:t>НА КАРТИНКАХ</a:t>
            </a:r>
            <a:endParaRPr lang="ru-RU" altLang="ru-RU" sz="28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91407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9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1872208" y="751339"/>
            <a:ext cx="4572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dirty="0">
              <a:latin typeface="Century" pitchFamily="18" charset="0"/>
            </a:endParaRPr>
          </a:p>
          <a:p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Снег уж тает. Да, да, да!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Прочь умчались холода!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Не наденем шубку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Нашему Мишутке!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Тёплый наступил сезон -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Есть цветной комбинезон.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Шапочка с помпонами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Лёгкая, зелёная...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Вместо валенок на ножках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Блестят новые сапожки!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Пальчики "играют в прятки"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В тонких вязаных перчатках!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Больше мы не прячем нос -</a:t>
            </a:r>
            <a:b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Месяц март тепло принёс!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Century" pitchFamily="18" charset="0"/>
              </a:rPr>
              <a:t> (С.В. Богдан)</a:t>
            </a:r>
            <a:r>
              <a:rPr lang="ru-RU" altLang="ru-RU" sz="2000" b="1" dirty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Century" pitchFamily="18" charset="0"/>
              </a:rPr>
            </a:br>
            <a:endParaRPr lang="ru-RU" altLang="ru-RU" sz="2000" b="1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7172" name="Picture 2" descr="Частные объявления по городам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48680"/>
            <a:ext cx="15255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Перчатки детские двойные от компании ООО &quot;Hitsox (Хит Сокс) г. НОВОСИБИРСК&quot;, купить в Новосибирс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4260" y="4870028"/>
            <a:ext cx="14462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Babyfor -0114/1-2 Комбинезон-трансформер пуховый д/малышей, Arcade Reima* Зима -интернет-магазин детской одежды из Финлянд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шапка полосатая - головные уборы для де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780928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Кроссовки adidas купить 561242 вмоскве артикул ИНТЕРНЕТ МАГАЗИН ОБУВ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933056"/>
            <a:ext cx="11382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Прямоугольник 1"/>
          <p:cNvSpPr>
            <a:spLocks noChangeArrowheads="1"/>
          </p:cNvSpPr>
          <p:nvPr/>
        </p:nvSpPr>
        <p:spPr bwMode="auto">
          <a:xfrm>
            <a:off x="1836191" y="404664"/>
            <a:ext cx="54721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Century" pitchFamily="18" charset="0"/>
              </a:rPr>
              <a:t>ВЕСНА. НА ПРОГУЛКУ.</a:t>
            </a:r>
            <a:endParaRPr lang="ru-RU" altLang="ru-RU" sz="3200" b="1" dirty="0">
              <a:solidFill>
                <a:srgbClr val="002060"/>
              </a:solidFill>
              <a:latin typeface="Century" pitchFamily="18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Century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64288" y="548680"/>
            <a:ext cx="1309688" cy="13683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164288" y="548680"/>
            <a:ext cx="1381818" cy="13683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95637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:\Весна\7k8tmg5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0113"/>
            <a:ext cx="8424863" cy="724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G:\Весна\ручеек и камушки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1778" y="2115666"/>
            <a:ext cx="370046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ДЕТСКИЕ ПЕСНИ О ВЕСНЕ (Страница 15) MP3SORT.BIZ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9900" y="2043658"/>
            <a:ext cx="36957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Позитивные и радостные картинки и открытки про весну (19 фото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9900" y="2132856"/>
            <a:ext cx="36655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Барыня-речка, сударяня-речка, с ледоходом вас - Плэйкасты - …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5138" y="2163291"/>
            <a:ext cx="38131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Картинки Природа заставки, фото Природа обои на рабочий стол, Природа скачать бесплатно, фон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3388" y="2218853"/>
            <a:ext cx="38449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ОПЫТНО-ЭКСПЕРИМЕНТАЛЬНАЯ ДЕЯТЕЛЬНОСТЬ С ДОШКОЛЬНИКАМИ - ЭКСПЕРИМЕНТИРОВАНИЕ - ЗАНЯТИЯ В ДЕТСКОМ САДУ - Каталог файлов - МАЛЕНЬ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272258"/>
            <a:ext cx="36020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 descr="Вот такой гордый птиц!Размером с ворону, только совершенно чёрный. И крылья какие-то странные. Грач. - Vera S- я.ру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60688" y="2204864"/>
            <a:ext cx="39020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8" descr="Скачать обои Животные Carl Brenders, медведица с медвежатами на рабочий стол 1280x10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2156370"/>
            <a:ext cx="388937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" descr="G:\Весна\99379281_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675" y="2186533"/>
            <a:ext cx="380523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5" descr="G:\Весна\99848417_0_800f2_5242242f_X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01963" y="2207741"/>
            <a:ext cx="38322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0" descr="Первые скворцы. - стихи и проза на Избе-Читальне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19425" y="2150591"/>
            <a:ext cx="37846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4" descr="Тема: Лесные этажи - Интегрированный урок как одна их эффективных форм развития познавательной деятельности учащихся.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30513" y="2336205"/>
            <a:ext cx="398462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Box 1"/>
          <p:cNvSpPr txBox="1">
            <a:spLocks noChangeArrowheads="1"/>
          </p:cNvSpPr>
          <p:nvPr/>
        </p:nvSpPr>
        <p:spPr bwMode="auto">
          <a:xfrm>
            <a:off x="2569202" y="572487"/>
            <a:ext cx="58192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НАЗОВИТЕ ПРИМЕТЫ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ВЕСНЫ</a:t>
            </a:r>
            <a:endParaRPr lang="ru-RU" sz="3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10257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7561" y="0"/>
            <a:ext cx="1908175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956376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539873" y="-593329"/>
            <a:ext cx="8856663" cy="74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600" b="1" dirty="0">
              <a:latin typeface="Century" pitchFamily="18" charset="0"/>
            </a:endParaRPr>
          </a:p>
          <a:p>
            <a:endParaRPr lang="ru-RU" altLang="ru-RU" sz="1600" b="1" dirty="0">
              <a:latin typeface="Century" pitchFamily="18" charset="0"/>
            </a:endParaRPr>
          </a:p>
          <a:p>
            <a:endParaRPr lang="ru-RU" altLang="ru-RU" sz="1600" b="1" dirty="0">
              <a:latin typeface="Century" pitchFamily="18" charset="0"/>
            </a:endParaRPr>
          </a:p>
          <a:p>
            <a:endParaRPr lang="ru-RU" altLang="ru-RU" sz="1600" b="1" dirty="0">
              <a:latin typeface="Century" pitchFamily="18" charset="0"/>
            </a:endParaRPr>
          </a:p>
          <a:p>
            <a:endParaRPr lang="ru-RU" altLang="ru-RU" sz="1600" b="1" dirty="0">
              <a:latin typeface="Century" pitchFamily="18" charset="0"/>
            </a:endParaRPr>
          </a:p>
          <a:p>
            <a:endParaRPr lang="ru-RU" altLang="ru-RU" sz="1600" b="1" dirty="0">
              <a:latin typeface="Century" pitchFamily="18" charset="0"/>
            </a:endParaRPr>
          </a:p>
          <a:p>
            <a:endParaRPr lang="ru-RU" altLang="ru-RU" sz="1600" b="1" dirty="0">
              <a:latin typeface="Century" pitchFamily="18" charset="0"/>
            </a:endParaRPr>
          </a:p>
          <a:p>
            <a:endParaRPr lang="ru-RU" altLang="ru-RU" sz="1600" b="1" dirty="0">
              <a:latin typeface="Century" pitchFamily="18" charset="0"/>
            </a:endParaRPr>
          </a:p>
          <a:p>
            <a:endParaRPr lang="ru-RU" altLang="ru-RU" sz="1600" b="1" dirty="0">
              <a:latin typeface="Century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FF0000"/>
                </a:solidFill>
                <a:latin typeface="Century" pitchFamily="18" charset="0"/>
              </a:rPr>
              <a:t>ИГРА «КТО БОЛЬШЕ НАЗОВЁТ ДЕЙСТВИЙ»</a:t>
            </a:r>
            <a:endParaRPr lang="ru-RU" altLang="ru-RU" sz="1600" b="1" dirty="0">
              <a:solidFill>
                <a:srgbClr val="FF0000"/>
              </a:solidFill>
              <a:latin typeface="Century" pitchFamily="18" charset="0"/>
            </a:endParaRPr>
          </a:p>
          <a:p>
            <a:endParaRPr lang="ru-RU" altLang="ru-RU" sz="1600" dirty="0">
              <a:solidFill>
                <a:srgbClr val="002060"/>
              </a:solidFill>
              <a:latin typeface="Century" pitchFamily="18" charset="0"/>
            </a:endParaRPr>
          </a:p>
          <a:p>
            <a:r>
              <a:rPr lang="ru-RU" altLang="ru-RU" sz="1600" dirty="0">
                <a:solidFill>
                  <a:srgbClr val="002060"/>
                </a:solidFill>
                <a:latin typeface="Century" pitchFamily="18" charset="0"/>
              </a:rPr>
              <a:t>— Что можно сказать о весеннем снеге? Снег </a:t>
            </a:r>
            <a:r>
              <a:rPr lang="ru-RU" altLang="ru-RU" sz="1600" b="1" dirty="0">
                <a:solidFill>
                  <a:srgbClr val="002060"/>
                </a:solidFill>
                <a:latin typeface="Century" pitchFamily="18" charset="0"/>
              </a:rPr>
              <a:t>что делает? </a:t>
            </a:r>
            <a:endParaRPr lang="ru-RU" altLang="ru-RU" sz="1600" dirty="0">
              <a:solidFill>
                <a:srgbClr val="002060"/>
              </a:solidFill>
              <a:latin typeface="Century" pitchFamily="18" charset="0"/>
            </a:endParaRPr>
          </a:p>
          <a:p>
            <a:r>
              <a:rPr lang="ru-RU" altLang="ru-RU" sz="1600" i="1" dirty="0">
                <a:solidFill>
                  <a:srgbClr val="002060"/>
                </a:solidFill>
                <a:latin typeface="Century" pitchFamily="18" charset="0"/>
              </a:rPr>
              <a:t>(тает, чернеет,  ...) </a:t>
            </a:r>
            <a:endParaRPr lang="ru-RU" altLang="ru-RU" sz="1600" dirty="0">
              <a:solidFill>
                <a:srgbClr val="002060"/>
              </a:solidFill>
              <a:latin typeface="Century" pitchFamily="18" charset="0"/>
            </a:endParaRPr>
          </a:p>
          <a:p>
            <a:r>
              <a:rPr lang="ru-RU" altLang="ru-RU" sz="1600" dirty="0">
                <a:solidFill>
                  <a:srgbClr val="002060"/>
                </a:solidFill>
                <a:latin typeface="Century" pitchFamily="18" charset="0"/>
              </a:rPr>
              <a:t>— Что можно сказать о весеннем дожде? Дождь </a:t>
            </a:r>
            <a:r>
              <a:rPr lang="ru-RU" altLang="ru-RU" sz="1600" b="1" dirty="0">
                <a:solidFill>
                  <a:srgbClr val="002060"/>
                </a:solidFill>
                <a:latin typeface="Century" pitchFamily="18" charset="0"/>
              </a:rPr>
              <a:t>что делает? </a:t>
            </a:r>
            <a:r>
              <a:rPr lang="ru-RU" altLang="ru-RU" sz="1600" i="1" dirty="0">
                <a:solidFill>
                  <a:srgbClr val="002060"/>
                </a:solidFill>
                <a:latin typeface="Century" pitchFamily="18" charset="0"/>
              </a:rPr>
              <a:t>(Идет, моросит, льет, капает, хлещет, шумит, стучит по крыше...) </a:t>
            </a:r>
            <a:endParaRPr lang="ru-RU" altLang="ru-RU" sz="1600" dirty="0">
              <a:solidFill>
                <a:srgbClr val="002060"/>
              </a:solidFill>
              <a:latin typeface="Century" pitchFamily="18" charset="0"/>
            </a:endParaRPr>
          </a:p>
          <a:p>
            <a:r>
              <a:rPr lang="ru-RU" altLang="ru-RU" sz="1600" b="1" dirty="0">
                <a:solidFill>
                  <a:srgbClr val="002060"/>
                </a:solidFill>
                <a:latin typeface="Century" pitchFamily="18" charset="0"/>
              </a:rPr>
              <a:t>— Что делает </a:t>
            </a:r>
            <a:r>
              <a:rPr lang="ru-RU" altLang="ru-RU" sz="1600" dirty="0">
                <a:solidFill>
                  <a:srgbClr val="002060"/>
                </a:solidFill>
                <a:latin typeface="Century" pitchFamily="18" charset="0"/>
              </a:rPr>
              <a:t>солнце весной? </a:t>
            </a:r>
          </a:p>
          <a:p>
            <a:r>
              <a:rPr lang="ru-RU" altLang="ru-RU" sz="1600" i="1" dirty="0">
                <a:solidFill>
                  <a:srgbClr val="002060"/>
                </a:solidFill>
                <a:latin typeface="Century" pitchFamily="18" charset="0"/>
              </a:rPr>
              <a:t>(Светит, освещает землю, согревает, греет, радует, блестит...) </a:t>
            </a:r>
            <a:endParaRPr lang="ru-RU" altLang="ru-RU" sz="1600" dirty="0">
              <a:solidFill>
                <a:srgbClr val="002060"/>
              </a:solidFill>
              <a:latin typeface="Century" pitchFamily="18" charset="0"/>
            </a:endParaRPr>
          </a:p>
          <a:p>
            <a:r>
              <a:rPr lang="ru-RU" altLang="ru-RU" sz="1600" b="1" dirty="0">
                <a:solidFill>
                  <a:srgbClr val="002060"/>
                </a:solidFill>
                <a:latin typeface="Century" pitchFamily="18" charset="0"/>
              </a:rPr>
              <a:t>— Что делает </a:t>
            </a:r>
            <a:r>
              <a:rPr lang="ru-RU" altLang="ru-RU" sz="1600" dirty="0">
                <a:solidFill>
                  <a:srgbClr val="002060"/>
                </a:solidFill>
                <a:latin typeface="Century" pitchFamily="18" charset="0"/>
              </a:rPr>
              <a:t>трава весной? </a:t>
            </a:r>
          </a:p>
          <a:p>
            <a:r>
              <a:rPr lang="ru-RU" altLang="ru-RU" sz="1600" i="1" dirty="0">
                <a:solidFill>
                  <a:srgbClr val="002060"/>
                </a:solidFill>
                <a:latin typeface="Century" pitchFamily="18" charset="0"/>
              </a:rPr>
              <a:t>(Всходит, появляется, прорастает, пробивается, зеленеет, ковром покрывает землю...) </a:t>
            </a:r>
          </a:p>
          <a:p>
            <a:r>
              <a:rPr lang="ru-RU" altLang="ru-RU" sz="1600" b="1" dirty="0">
                <a:solidFill>
                  <a:srgbClr val="002060"/>
                </a:solidFill>
                <a:latin typeface="Century" pitchFamily="18" charset="0"/>
              </a:rPr>
              <a:t>— Что делают </a:t>
            </a:r>
            <a:r>
              <a:rPr lang="ru-RU" altLang="ru-RU" sz="1600" dirty="0">
                <a:solidFill>
                  <a:srgbClr val="002060"/>
                </a:solidFill>
                <a:latin typeface="Century" pitchFamily="18" charset="0"/>
              </a:rPr>
              <a:t>птицы весной? </a:t>
            </a:r>
          </a:p>
          <a:p>
            <a:r>
              <a:rPr lang="ru-RU" altLang="ru-RU" sz="1600" i="1" dirty="0">
                <a:solidFill>
                  <a:srgbClr val="002060"/>
                </a:solidFill>
                <a:latin typeface="Century" pitchFamily="18" charset="0"/>
              </a:rPr>
              <a:t>(Прилетают, возвращаются в родные края, вьют гнезда, поселяются в скворечниках, выводят птенцов ...) </a:t>
            </a:r>
            <a:endParaRPr lang="ru-RU" altLang="ru-RU" sz="1600" dirty="0">
              <a:solidFill>
                <a:srgbClr val="002060"/>
              </a:solidFill>
              <a:latin typeface="Century" pitchFamily="18" charset="0"/>
            </a:endParaRPr>
          </a:p>
          <a:p>
            <a:r>
              <a:rPr lang="ru-RU" altLang="ru-RU" sz="1600" b="1" dirty="0">
                <a:solidFill>
                  <a:srgbClr val="002060"/>
                </a:solidFill>
                <a:latin typeface="Century" pitchFamily="18" charset="0"/>
              </a:rPr>
              <a:t>— Что делают </a:t>
            </a:r>
            <a:r>
              <a:rPr lang="ru-RU" altLang="ru-RU" sz="1600" dirty="0">
                <a:solidFill>
                  <a:srgbClr val="002060"/>
                </a:solidFill>
                <a:latin typeface="Century" pitchFamily="18" charset="0"/>
              </a:rPr>
              <a:t>почки весной? </a:t>
            </a:r>
          </a:p>
          <a:p>
            <a:r>
              <a:rPr lang="ru-RU" altLang="ru-RU" sz="1600" i="1" dirty="0">
                <a:solidFill>
                  <a:srgbClr val="002060"/>
                </a:solidFill>
                <a:latin typeface="Century" pitchFamily="18" charset="0"/>
              </a:rPr>
              <a:t>(Набухают, лопаются, растут, раскрываются…) </a:t>
            </a:r>
          </a:p>
          <a:p>
            <a:r>
              <a:rPr lang="ru-RU" altLang="ru-RU" sz="1600" b="1" dirty="0">
                <a:solidFill>
                  <a:srgbClr val="002060"/>
                </a:solidFill>
                <a:latin typeface="Century" pitchFamily="18" charset="0"/>
              </a:rPr>
              <a:t>— Что можно сказать </a:t>
            </a:r>
            <a:r>
              <a:rPr lang="ru-RU" altLang="ru-RU" sz="1600" dirty="0">
                <a:solidFill>
                  <a:srgbClr val="002060"/>
                </a:solidFill>
                <a:latin typeface="Century" pitchFamily="18" charset="0"/>
              </a:rPr>
              <a:t>о первых листочках, какие они? (</a:t>
            </a:r>
            <a:r>
              <a:rPr lang="ru-RU" altLang="ru-RU" sz="1600" i="1" dirty="0">
                <a:solidFill>
                  <a:srgbClr val="002060"/>
                </a:solidFill>
                <a:latin typeface="Century" pitchFamily="18" charset="0"/>
              </a:rPr>
              <a:t>нежные, зеленые, душистые, пахучие...)</a:t>
            </a:r>
            <a:endParaRPr lang="ru-RU" altLang="ru-RU" sz="1600" dirty="0">
              <a:solidFill>
                <a:srgbClr val="002060"/>
              </a:solidFill>
              <a:latin typeface="Century" pitchFamily="18" charset="0"/>
            </a:endParaRPr>
          </a:p>
          <a:p>
            <a:r>
              <a:rPr lang="ru-RU" altLang="ru-RU" sz="1600" b="1" dirty="0">
                <a:solidFill>
                  <a:srgbClr val="002060"/>
                </a:solidFill>
                <a:latin typeface="Century" pitchFamily="18" charset="0"/>
              </a:rPr>
              <a:t>— Что можно делать </a:t>
            </a:r>
            <a:r>
              <a:rPr lang="ru-RU" altLang="ru-RU" sz="1600" dirty="0">
                <a:solidFill>
                  <a:srgbClr val="002060"/>
                </a:solidFill>
                <a:latin typeface="Century" pitchFamily="18" charset="0"/>
              </a:rPr>
              <a:t>с цветами? </a:t>
            </a:r>
          </a:p>
          <a:p>
            <a:r>
              <a:rPr lang="ru-RU" altLang="ru-RU" sz="1600" i="1" dirty="0">
                <a:solidFill>
                  <a:srgbClr val="002060"/>
                </a:solidFill>
                <a:latin typeface="Century" pitchFamily="18" charset="0"/>
              </a:rPr>
              <a:t>(Сажать, поливать, смотреть на них, любоваться ими, дарить, нюхать, срезать их, ставить в вазу ...) </a:t>
            </a:r>
            <a:endParaRPr lang="ru-RU" altLang="ru-RU" sz="1600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95637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Современные детские песни - Музыка и песни для детей - Меню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5688632" cy="427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2555776" y="1033572"/>
            <a:ext cx="5253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Century" pitchFamily="18" charset="0"/>
              </a:rPr>
              <a:t>ИГРА «ВЕСЕННИЕ СЛОВА»</a:t>
            </a:r>
            <a:endParaRPr lang="ru-RU" altLang="ru-RU" sz="28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85727" y="2132856"/>
            <a:ext cx="525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dirty="0">
                <a:latin typeface="Century" pitchFamily="18" charset="0"/>
              </a:rPr>
              <a:t>— Весной небо какое?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97174" y="3384649"/>
            <a:ext cx="61912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i="1" dirty="0">
                <a:latin typeface="Century" pitchFamily="18" charset="0"/>
              </a:rPr>
              <a:t>(</a:t>
            </a:r>
            <a:r>
              <a:rPr lang="ru-RU" altLang="ru-RU" sz="3200" i="1" dirty="0" err="1">
                <a:latin typeface="Century" pitchFamily="18" charset="0"/>
              </a:rPr>
              <a:t>голубое</a:t>
            </a:r>
            <a:r>
              <a:rPr lang="ru-RU" altLang="ru-RU" sz="3200" i="1" dirty="0">
                <a:latin typeface="Century" pitchFamily="18" charset="0"/>
              </a:rPr>
              <a:t>, яркое, чистое, весеннее, высокое, веселое, ясное...)</a:t>
            </a:r>
          </a:p>
          <a:p>
            <a:r>
              <a:rPr lang="ru-RU" altLang="ru-RU" sz="3200" i="1" dirty="0">
                <a:latin typeface="Century" pitchFamily="18" charset="0"/>
              </a:rPr>
              <a:t> </a:t>
            </a:r>
            <a:endParaRPr lang="ru-RU" altLang="ru-RU" sz="3200" dirty="0">
              <a:latin typeface="Century" pitchFamily="18" charset="0"/>
            </a:endParaRPr>
          </a:p>
        </p:txBody>
      </p:sp>
      <p:pic>
        <p:nvPicPr>
          <p:cNvPr id="55299" name="Picture 3" descr="G:\Весна\945504294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5184576" cy="492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15616" y="4437112"/>
            <a:ext cx="7531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i="1" dirty="0">
                <a:latin typeface="Century" pitchFamily="18" charset="0"/>
              </a:rPr>
              <a:t>(яркое, лучистое, теплое, ласковое...) </a:t>
            </a:r>
            <a:endParaRPr lang="ru-RU" altLang="ru-RU" sz="3200" dirty="0">
              <a:latin typeface="Century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487761" y="2420888"/>
            <a:ext cx="5108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dirty="0">
                <a:latin typeface="Century" pitchFamily="18" charset="0"/>
              </a:rPr>
              <a:t>— Весной солнце какое? </a:t>
            </a:r>
          </a:p>
        </p:txBody>
      </p:sp>
      <p:pic>
        <p:nvPicPr>
          <p:cNvPr id="14" name="Picture 5" descr="Банк Обоев: обои Крокусомания и весенний дождь, фото - Обои для рабочего стола Крокусомания и весенний дождь фото - Раздел обо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628800"/>
            <a:ext cx="64847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83768" y="1916832"/>
            <a:ext cx="5149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dirty="0">
                <a:solidFill>
                  <a:schemeClr val="bg1"/>
                </a:solidFill>
                <a:latin typeface="Century" pitchFamily="18" charset="0"/>
              </a:rPr>
              <a:t>— Травка весной какая? 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411760" y="4149080"/>
            <a:ext cx="6336704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i="1" dirty="0">
                <a:solidFill>
                  <a:schemeClr val="bg1"/>
                </a:solidFill>
                <a:latin typeface="Century" pitchFamily="18" charset="0"/>
              </a:rPr>
              <a:t>(молодая, зеленая, первая, нежная, душистая...) </a:t>
            </a:r>
            <a:endParaRPr lang="ru-RU" altLang="ru-RU" sz="32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914072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3" grpId="0"/>
      <p:bldP spid="13" grpId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755576" y="2060848"/>
            <a:ext cx="61737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Century" pitchFamily="18" charset="0"/>
              </a:rPr>
              <a:t>Солнечный</a:t>
            </a:r>
            <a:r>
              <a:rPr lang="ru-RU" altLang="ru-RU" sz="2800" dirty="0">
                <a:solidFill>
                  <a:srgbClr val="002060"/>
                </a:solidFill>
                <a:latin typeface="Century" pitchFamily="18" charset="0"/>
              </a:rPr>
              <a:t>, веселый ... </a:t>
            </a:r>
          </a:p>
          <a:p>
            <a:pPr>
              <a:lnSpc>
                <a:spcPct val="15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Century" pitchFamily="18" charset="0"/>
              </a:rPr>
              <a:t>Ясная, холодная ... </a:t>
            </a:r>
          </a:p>
          <a:p>
            <a:pPr>
              <a:lnSpc>
                <a:spcPct val="15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Century" pitchFamily="18" charset="0"/>
              </a:rPr>
              <a:t>Серое, хмурое ... </a:t>
            </a:r>
          </a:p>
          <a:p>
            <a:pPr>
              <a:lnSpc>
                <a:spcPct val="15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Century" pitchFamily="18" charset="0"/>
              </a:rPr>
              <a:t>Робкая, ранняя ... </a:t>
            </a:r>
          </a:p>
          <a:p>
            <a:pPr>
              <a:lnSpc>
                <a:spcPct val="15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Century" pitchFamily="18" charset="0"/>
              </a:rPr>
              <a:t>Всходит, появляется, прорастает ... </a:t>
            </a:r>
          </a:p>
          <a:p>
            <a:pPr>
              <a:lnSpc>
                <a:spcPct val="15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Century" pitchFamily="18" charset="0"/>
              </a:rPr>
              <a:t>Прилетают, возвращаются ... 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956376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84769" y="2267580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" pitchFamily="18" charset="0"/>
              </a:rPr>
              <a:t>ДЕНЬ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8051" y="2843644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Century" pitchFamily="18" charset="0"/>
              </a:rPr>
              <a:t>ПОГОДА</a:t>
            </a:r>
            <a:r>
              <a:rPr lang="ru-RU" altLang="ru-RU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4335" y="3491716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Century" pitchFamily="18" charset="0"/>
              </a:rPr>
              <a:t>УТРО</a:t>
            </a:r>
            <a:r>
              <a:rPr lang="ru-RU" altLang="ru-RU" dirty="0" smtClean="0">
                <a:solidFill>
                  <a:schemeClr val="tx2"/>
                </a:solidFill>
                <a:latin typeface="Century" pitchFamily="18" charset="0"/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0492" y="413978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" pitchFamily="18" charset="0"/>
              </a:rPr>
              <a:t>ВЕСНА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4859868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Century" pitchFamily="18" charset="0"/>
              </a:rPr>
              <a:t>РОСТОК</a:t>
            </a:r>
            <a:r>
              <a:rPr lang="ru-RU" altLang="ru-RU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5507940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Century" pitchFamily="18" charset="0"/>
              </a:rPr>
              <a:t>ПТИЦЫ</a:t>
            </a:r>
            <a:r>
              <a:rPr lang="ru-RU" altLang="ru-RU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1052736"/>
            <a:ext cx="5811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Century" pitchFamily="18" charset="0"/>
              </a:rPr>
              <a:t>ИГРА «ПОДБЕРИ СЛОВО»</a:t>
            </a:r>
            <a:r>
              <a:rPr lang="ru-RU" altLang="ru-RU" sz="3200" b="1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endParaRPr lang="ru-RU" altLang="ru-RU" sz="3200" b="1" dirty="0">
              <a:solidFill>
                <a:srgbClr val="00206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628</Words>
  <Application>Microsoft Office PowerPoint</Application>
  <PresentationFormat>Экран (4:3)</PresentationFormat>
  <Paragraphs>96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ВЕСНА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Наталья Самофеева</dc:creator>
  <cp:lastModifiedBy>comp</cp:lastModifiedBy>
  <cp:revision>24</cp:revision>
  <dcterms:created xsi:type="dcterms:W3CDTF">2020-04-13T10:39:46Z</dcterms:created>
  <dcterms:modified xsi:type="dcterms:W3CDTF">2020-04-13T16:37:25Z</dcterms:modified>
</cp:coreProperties>
</file>