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9"/>
  </p:notesMasterIdLst>
  <p:sldIdLst>
    <p:sldId id="256" r:id="rId2"/>
    <p:sldId id="257" r:id="rId3"/>
    <p:sldId id="258" r:id="rId4"/>
    <p:sldId id="260" r:id="rId5"/>
    <p:sldId id="259" r:id="rId6"/>
    <p:sldId id="261" r:id="rId7"/>
    <p:sldId id="262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2" d="100"/>
          <a:sy n="62" d="100"/>
        </p:scale>
        <p:origin x="-1512" y="-13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B35AAF7-4DE2-4FEF-9406-812F88D032DE}" type="datetimeFigureOut">
              <a:rPr lang="ru-RU" smtClean="0"/>
              <a:t>12.05.2023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8FD7B8C-D8CB-42B7-8B72-7D47F93367F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521592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0" name="Подзаголовок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12.05.2023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12.05.2023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12.05.2023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12.05.2023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Скругленный прямоугольник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12.05.2023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12.05.2023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12.05.2023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12.05.2023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12.05.2023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12.05.2023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с одним скругленным углом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12.05.2023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12.05.2023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643174" y="2357430"/>
            <a:ext cx="442460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solidFill>
                  <a:srgbClr val="0070C0"/>
                </a:solidFill>
                <a:latin typeface="Arial Black" pitchFamily="34" charset="0"/>
              </a:rPr>
              <a:t>Учимся  </a:t>
            </a:r>
            <a:r>
              <a:rPr lang="ru-RU" sz="3600" b="1" dirty="0" smtClean="0">
                <a:solidFill>
                  <a:srgbClr val="0070C0"/>
                </a:solidFill>
                <a:latin typeface="Arial Black" pitchFamily="34" charset="0"/>
              </a:rPr>
              <a:t>считать</a:t>
            </a:r>
            <a:endParaRPr lang="ru-RU" sz="3600" b="1" dirty="0">
              <a:solidFill>
                <a:srgbClr val="0070C0"/>
              </a:solidFill>
              <a:latin typeface="Arial Black" pitchFamily="34" charset="0"/>
            </a:endParaRPr>
          </a:p>
        </p:txBody>
      </p:sp>
      <p:pic>
        <p:nvPicPr>
          <p:cNvPr id="4098" name="Picture 2" descr="животные картинки для детей карточки математика: 2 тыс изображений найдено  в Яндекс Картинках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87320" y="3500439"/>
            <a:ext cx="3741787" cy="2643206"/>
          </a:xfrm>
          <a:prstGeom prst="rect">
            <a:avLst/>
          </a:prstGeom>
          <a:noFill/>
        </p:spPr>
      </p:pic>
      <p:pic>
        <p:nvPicPr>
          <p:cNvPr id="6" name="Picture 4" descr="Карточки для счета от 0 до 10 | Numbers preschool, Fun math, Preschool math"/>
          <p:cNvPicPr>
            <a:picLocks noChangeAspect="1" noChangeArrowheads="1"/>
          </p:cNvPicPr>
          <p:nvPr/>
        </p:nvPicPr>
        <p:blipFill>
          <a:blip r:embed="rId3" cstate="print"/>
          <a:srcRect l="3057" t="49219" r="66576" b="2603"/>
          <a:stretch>
            <a:fillRect/>
          </a:stretch>
        </p:blipFill>
        <p:spPr bwMode="auto">
          <a:xfrm rot="19840955">
            <a:off x="5857884" y="3714752"/>
            <a:ext cx="978126" cy="1214446"/>
          </a:xfrm>
          <a:prstGeom prst="rect">
            <a:avLst/>
          </a:prstGeom>
          <a:noFill/>
        </p:spPr>
      </p:pic>
      <p:pic>
        <p:nvPicPr>
          <p:cNvPr id="7" name="Picture 8" descr="Карточки для счета от 0 до 10 | Math activities, Preschool puzzles,  Preschool math"/>
          <p:cNvPicPr>
            <a:picLocks noChangeAspect="1" noChangeArrowheads="1"/>
          </p:cNvPicPr>
          <p:nvPr/>
        </p:nvPicPr>
        <p:blipFill>
          <a:blip r:embed="rId4" cstate="print"/>
          <a:srcRect l="66984" t="50434" r="2445"/>
          <a:stretch>
            <a:fillRect/>
          </a:stretch>
        </p:blipFill>
        <p:spPr bwMode="auto">
          <a:xfrm rot="1131687">
            <a:off x="671304" y="908370"/>
            <a:ext cx="960830" cy="1219168"/>
          </a:xfrm>
          <a:prstGeom prst="rect">
            <a:avLst/>
          </a:prstGeom>
          <a:noFill/>
        </p:spPr>
      </p:pic>
      <p:pic>
        <p:nvPicPr>
          <p:cNvPr id="8" name="Picture 6" descr="Карточки для счета от 0 до 10 | Math activities, Preschool puzzles,  Preschool math"/>
          <p:cNvPicPr>
            <a:picLocks noChangeAspect="1" noChangeArrowheads="1"/>
          </p:cNvPicPr>
          <p:nvPr/>
        </p:nvPicPr>
        <p:blipFill>
          <a:blip r:embed="rId4" cstate="print"/>
          <a:srcRect l="3057" t="49479" r="67391" b="2344"/>
          <a:stretch>
            <a:fillRect/>
          </a:stretch>
        </p:blipFill>
        <p:spPr bwMode="auto">
          <a:xfrm>
            <a:off x="7500958" y="1071546"/>
            <a:ext cx="895872" cy="1143009"/>
          </a:xfrm>
          <a:prstGeom prst="rect">
            <a:avLst/>
          </a:prstGeom>
          <a:noFill/>
        </p:spPr>
      </p:pic>
      <p:sp>
        <p:nvSpPr>
          <p:cNvPr id="9" name="TextBox 8"/>
          <p:cNvSpPr txBox="1"/>
          <p:nvPr/>
        </p:nvSpPr>
        <p:spPr>
          <a:xfrm>
            <a:off x="3428992" y="3071810"/>
            <a:ext cx="22749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solidFill>
                  <a:srgbClr val="0070C0"/>
                </a:solidFill>
              </a:rPr>
              <a:t>Для детей 6-7лет</a:t>
            </a:r>
            <a:endParaRPr lang="ru-RU" dirty="0">
              <a:solidFill>
                <a:srgbClr val="0070C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786446" y="5786454"/>
            <a:ext cx="293061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solidFill>
                  <a:srgbClr val="0070C0"/>
                </a:solidFill>
              </a:rPr>
              <a:t>Сделала: воспитатель </a:t>
            </a:r>
          </a:p>
          <a:p>
            <a:r>
              <a:rPr lang="ru-RU" dirty="0" smtClean="0">
                <a:solidFill>
                  <a:srgbClr val="0070C0"/>
                </a:solidFill>
              </a:rPr>
              <a:t>Альмухаметова Э.М.</a:t>
            </a:r>
            <a:endParaRPr lang="ru-RU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11219" y="0"/>
            <a:ext cx="849944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b="1" dirty="0" smtClean="0">
                <a:solidFill>
                  <a:srgbClr val="0070C0"/>
                </a:solidFill>
              </a:rPr>
              <a:t>Расставь цифры по порядку, </a:t>
            </a:r>
          </a:p>
          <a:p>
            <a:pPr algn="ctr"/>
            <a:r>
              <a:rPr lang="ru-RU" b="1" dirty="0" smtClean="0">
                <a:solidFill>
                  <a:srgbClr val="0070C0"/>
                </a:solidFill>
              </a:rPr>
              <a:t>начав с самой короткой ленточки и закончив самой длинной.</a:t>
            </a:r>
            <a:endParaRPr lang="ru-RU" b="1" dirty="0">
              <a:solidFill>
                <a:srgbClr val="0070C0"/>
              </a:solidFill>
            </a:endParaRPr>
          </a:p>
        </p:txBody>
      </p:sp>
      <p:sp>
        <p:nvSpPr>
          <p:cNvPr id="3" name="ж"/>
          <p:cNvSpPr/>
          <p:nvPr/>
        </p:nvSpPr>
        <p:spPr>
          <a:xfrm>
            <a:off x="714348" y="1643050"/>
            <a:ext cx="1357322" cy="500066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к"/>
          <p:cNvSpPr/>
          <p:nvPr/>
        </p:nvSpPr>
        <p:spPr>
          <a:xfrm>
            <a:off x="714348" y="857232"/>
            <a:ext cx="5357850" cy="500066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с"/>
          <p:cNvSpPr/>
          <p:nvPr/>
        </p:nvSpPr>
        <p:spPr>
          <a:xfrm>
            <a:off x="714348" y="2500306"/>
            <a:ext cx="3143272" cy="500066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з"/>
          <p:cNvSpPr/>
          <p:nvPr/>
        </p:nvSpPr>
        <p:spPr>
          <a:xfrm>
            <a:off x="714348" y="3357562"/>
            <a:ext cx="3643338" cy="500066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о"/>
          <p:cNvSpPr/>
          <p:nvPr/>
        </p:nvSpPr>
        <p:spPr>
          <a:xfrm>
            <a:off x="714348" y="4143380"/>
            <a:ext cx="2143140" cy="50006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сер"/>
          <p:cNvSpPr/>
          <p:nvPr/>
        </p:nvSpPr>
        <p:spPr>
          <a:xfrm>
            <a:off x="714348" y="4929198"/>
            <a:ext cx="4643470" cy="500066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1"/>
          <p:cNvSpPr/>
          <p:nvPr/>
        </p:nvSpPr>
        <p:spPr>
          <a:xfrm>
            <a:off x="4214810" y="5857892"/>
            <a:ext cx="557210" cy="64294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1</a:t>
            </a:r>
            <a:endParaRPr lang="ru-RU" dirty="0"/>
          </a:p>
        </p:txBody>
      </p:sp>
      <p:sp>
        <p:nvSpPr>
          <p:cNvPr id="12" name="2"/>
          <p:cNvSpPr/>
          <p:nvPr/>
        </p:nvSpPr>
        <p:spPr>
          <a:xfrm>
            <a:off x="1928794" y="5857892"/>
            <a:ext cx="557210" cy="64294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2</a:t>
            </a:r>
            <a:endParaRPr lang="ru-RU" dirty="0"/>
          </a:p>
        </p:txBody>
      </p:sp>
      <p:sp>
        <p:nvSpPr>
          <p:cNvPr id="13" name="3"/>
          <p:cNvSpPr/>
          <p:nvPr/>
        </p:nvSpPr>
        <p:spPr>
          <a:xfrm>
            <a:off x="6500826" y="5857892"/>
            <a:ext cx="557210" cy="64294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14" name="4"/>
          <p:cNvSpPr/>
          <p:nvPr/>
        </p:nvSpPr>
        <p:spPr>
          <a:xfrm>
            <a:off x="785786" y="5857892"/>
            <a:ext cx="557210" cy="64294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4</a:t>
            </a:r>
            <a:endParaRPr lang="ru-RU" dirty="0"/>
          </a:p>
        </p:txBody>
      </p:sp>
      <p:sp>
        <p:nvSpPr>
          <p:cNvPr id="15" name="5"/>
          <p:cNvSpPr/>
          <p:nvPr/>
        </p:nvSpPr>
        <p:spPr>
          <a:xfrm>
            <a:off x="5357818" y="5857892"/>
            <a:ext cx="557210" cy="64294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5</a:t>
            </a:r>
            <a:endParaRPr lang="ru-RU" dirty="0"/>
          </a:p>
        </p:txBody>
      </p:sp>
      <p:sp>
        <p:nvSpPr>
          <p:cNvPr id="16" name="6"/>
          <p:cNvSpPr/>
          <p:nvPr/>
        </p:nvSpPr>
        <p:spPr>
          <a:xfrm>
            <a:off x="3071802" y="5857892"/>
            <a:ext cx="557210" cy="64294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6</a:t>
            </a:r>
            <a:endParaRPr lang="ru-RU" dirty="0"/>
          </a:p>
        </p:txBody>
      </p:sp>
      <p:sp>
        <p:nvSpPr>
          <p:cNvPr id="17" name="Управляющая кнопка: далее 16">
            <a:hlinkClick r:id="" action="ppaction://hlinkshowjump?jump=nextslide" highlightClick="1"/>
          </p:cNvPr>
          <p:cNvSpPr/>
          <p:nvPr/>
        </p:nvSpPr>
        <p:spPr>
          <a:xfrm>
            <a:off x="8673056" y="6244188"/>
            <a:ext cx="470944" cy="613812"/>
          </a:xfrm>
          <a:prstGeom prst="actionButtonForwardNex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67362E-19 -4.44444E-6 C 0.0184 -0.00787 -0.01649 0.00764 0.01319 -0.0088 C 0.02969 -0.01782 0.04896 -0.02801 0.06667 -0.03102 C 0.08281 -0.03704 0.09861 -0.04421 0.11493 -0.04884 C 0.13681 -0.06343 0.10451 -0.04282 0.12986 -0.05556 C 0.13524 -0.05833 0.13958 -0.06389 0.14496 -0.06667 C 0.16562 -0.07778 0.17691 -0.08241 0.19653 -0.09097 C 0.23941 -0.10995 0.28733 -0.11319 0.3316 -0.12431 C 0.34965 -0.13889 0.37257 -0.14745 0.39323 -0.15324 C 0.4026 -0.15579 0.41233 -0.15625 0.42153 -0.15995 C 0.43281 -0.16458 0.44601 -0.16898 0.4566 -0.17546 C 0.46858 -0.18264 0.47934 -0.19421 0.49167 -0.2 C 0.4974 -0.20579 0.50156 -0.21042 0.50833 -0.21319 C 0.51823 -0.22315 0.52778 -0.22801 0.53993 -0.23102 C 0.55642 -0.24537 0.57552 -0.26134 0.59496 -0.26667 C 0.59826 -0.26968 0.60191 -0.27176 0.60486 -0.27546 C 0.60608 -0.27685 0.60712 -0.27847 0.60833 -0.27986 C 0.6099 -0.28148 0.61319 -0.28449 0.61319 -0.28449 " pathEditMode="relative" ptsTypes="fffffffffffffffffA">
                                      <p:cBhvr>
                                        <p:cTn id="6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88889E-6 -3.7037E-7 C 0.004 -0.01088 0.00504 -0.01459 0.01337 -0.01991 C 0.02101 -0.03334 0.02952 -0.04792 0.03837 -0.05996 C 0.04028 -0.0625 0.04306 -0.06412 0.04497 -0.06667 C 0.05573 -0.08102 0.04375 -0.07037 0.0566 -0.08426 C 0.06042 -0.0882 0.06441 -0.09167 0.06841 -0.09537 C 0.07118 -0.09792 0.075 -0.10649 0.07674 -0.1088 C 0.08039 -0.11366 0.08473 -0.11736 0.08837 -0.12223 C 0.0908 -0.13218 0.09688 -0.13866 0.10174 -0.14653 C 0.10695 -0.15486 0.1073 -0.1588 0.11493 -0.16204 C 0.11841 -0.16875 0.12309 -0.1713 0.12674 -0.17778 C 0.13299 -0.18866 0.1349 -0.19468 0.14341 -0.20209 C 0.14688 -0.21736 0.14184 -0.2007 0.15 -0.2132 C 0.15417 -0.21968 0.15782 -0.22662 0.16164 -0.23334 C 0.17275 -0.25255 0.18403 -0.27593 0.19827 -0.29098 C 0.20521 -0.30649 0.21389 -0.32037 0.22327 -0.33334 C 0.22865 -0.35024 0.225 -0.34121 0.23507 -0.35996 C 0.23646 -0.36274 0.23664 -0.36644 0.23837 -0.36875 C 0.24011 -0.37107 0.24271 -0.37176 0.24497 -0.37315 C 0.24879 -0.3838 0.25434 -0.39329 0.26164 -0.4 C 0.26528 -0.40695 0.26841 -0.41274 0.2717 -0.41991 C 0.27483 -0.42662 0.2783 -0.43311 0.2816 -0.43982 C 0.28282 -0.44213 0.28507 -0.44653 0.28507 -0.44653 C 0.28855 -0.4669 0.29549 -0.47153 0.30504 -0.48426 C 0.31615 -0.49908 0.3 -0.48357 0.31337 -0.49537 C 0.31893 -0.50533 0.32466 -0.51505 0.3283 -0.52662 C 0.33299 -0.54121 0.33664 -0.55787 0.34341 -0.57107 C 0.34618 -0.58264 0.35191 -0.59352 0.35834 -0.60209 " pathEditMode="relative" ptsTypes="fffffffffffffffffffffffffffA">
                                      <p:cBhvr>
                                        <p:cTn id="11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4.07407E-6 C 0.01076 -0.0419 0.025 -0.0838 0.04167 -0.12246 C 0.04462 -0.12894 0.04844 -0.13519 0.05121 -0.1419 C 0.06007 -0.16459 0.0658 -0.19051 0.07604 -0.21274 C 0.08299 -0.22824 0.09236 -0.24352 0.09878 -0.25926 C 0.1026 -0.26875 0.10365 -0.27755 0.10833 -0.28612 C 0.11146 -0.30162 0.11024 -0.31737 0.11406 -0.33264 C 0.1158 -0.35996 0.11944 -0.38704 0.12552 -0.4132 C 0.12847 -0.4257 0.13299 -0.43681 0.13507 -0.44977 C 0.13681 -0.46135 0.13906 -0.47269 0.1408 -0.48426 C 0.14149 -0.48912 0.14184 -0.49399 0.14253 -0.49885 C 0.14288 -0.50139 0.14462 -0.50602 0.14462 -0.50579 " pathEditMode="relative" rAng="0" ptsTypes="fffffffffffA">
                                      <p:cBhvr>
                                        <p:cTn id="16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200" y="-253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4.07407E-6 C 0.01233 -0.0176 0.02569 -0.02269 0.04115 -0.03218 C 0.06441 -0.04699 0.08767 -0.0588 0.11215 -0.06899 C 0.14462 -0.08264 0.09965 -0.07084 0.13108 -0.07801 C 0.14531 -0.08473 0.16076 -0.09028 0.17378 -0.10116 C 0.1809 -0.10718 0.18437 -0.11482 0.19253 -0.11945 C 0.20885 -0.12871 0.22674 -0.13635 0.2434 -0.1426 C 0.26319 -0.14977 0.28246 -0.16112 0.30191 -0.16991 C 0.32396 -0.19213 0.34844 -0.20324 0.37309 -0.21829 C 0.38472 -0.22547 0.39601 -0.2338 0.40781 -0.24121 C 0.41181 -0.24399 0.41476 -0.24931 0.41875 -0.25278 C 0.4309 -0.26436 0.44392 -0.27153 0.45833 -0.2757 C 0.47448 -0.2875 0.49288 -0.30186 0.51024 -0.30787 C 0.51806 -0.31621 0.52361 -0.31621 0.53246 -0.32176 C 0.5408 -0.32732 0.54913 -0.33519 0.55799 -0.34005 C 0.56927 -0.34653 0.56215 -0.33843 0.57066 -0.34468 C 0.57969 -0.35116 0.57083 -0.34769 0.5816 -0.35371 C 0.59201 -0.35949 0.60556 -0.35903 0.61632 -0.36065 C 0.63524 -0.37037 0.65521 -0.37477 0.67483 -0.37917 C 0.68802 -0.38195 0.70087 -0.39051 0.71441 -0.39051 " pathEditMode="relative" rAng="0" ptsTypes="fffffffffffffffffffA">
                                      <p:cBhvr>
                                        <p:cTn id="21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5700" y="-195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4.07407E-6 C 0.00989 -0.00347 0.01875 -0.01042 0.02829 -0.01551 C 0.04305 -0.02338 0.05816 -0.03102 0.07326 -0.03773 C 0.07812 -0.03981 0.08333 -0.04005 0.08819 -0.04213 C 0.09948 -0.04722 0.10989 -0.0537 0.12152 -0.05787 C 0.13316 -0.07269 0.14774 -0.08657 0.16319 -0.09329 C 0.17014 -0.09931 0.17517 -0.10231 0.18333 -0.1044 C 0.1875 -0.10718 0.19236 -0.10833 0.19652 -0.11111 C 0.19791 -0.11204 0.19861 -0.11435 0.2 -0.11551 C 0.20104 -0.11644 0.20885 -0.11944 0.20989 -0.11991 C 0.21215 -0.12292 0.21493 -0.12546 0.21666 -0.12894 C 0.21892 -0.13333 0.22048 -0.13819 0.22326 -0.14213 C 0.2243 -0.14375 0.22656 -0.14676 0.22656 -0.14676 " pathEditMode="relative" ptsTypes="ffffffffffffA">
                                      <p:cBhvr>
                                        <p:cTn id="26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>
                      <p:stCondLst>
                        <p:cond delay="0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6 -3.33333E-6 C 0.00538 -0.01458 0.01475 -0.02407 0.02326 -0.03542 C 0.02934 -0.04352 0.03246 -0.05648 0.03993 -0.06227 C 0.05816 -0.07639 0.03802 -0.05949 0.05659 -0.07986 C 0.07291 -0.09769 0.09444 -0.11204 0.11336 -0.12431 C 0.12465 -0.13982 0.13906 -0.14815 0.15 -0.16435 C 0.18055 -0.20972 0.20746 -0.25926 0.23836 -0.3044 C 0.26198 -0.33889 0.29045 -0.36921 0.31163 -0.40671 C 0.32361 -0.42801 0.33576 -0.44884 0.3467 -0.47107 C 0.35382 -0.48542 0.3585 -0.50208 0.36666 -0.51551 C 0.37986 -0.5375 0.39444 -0.55671 0.40833 -0.57778 C 0.42118 -0.59722 0.43316 -0.61945 0.44496 -0.64005 C 0.45086 -0.65046 0.45833 -0.66111 0.46493 -0.67107 C 0.46753 -0.675 0.47326 -0.68218 0.47326 -0.68218 C 0.47569 -0.69468 0.48177 -0.70579 0.48993 -0.7132 C 0.49236 -0.72245 0.49305 -0.72847 0.49826 -0.73542 " pathEditMode="relative" ptsTypes="fffffffffffffffA">
                                      <p:cBhvr>
                                        <p:cTn id="31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Соседи чисел для дошкольников в картинках и рисунках"/>
          <p:cNvPicPr>
            <a:picLocks noChangeAspect="1" noChangeArrowheads="1"/>
          </p:cNvPicPr>
          <p:nvPr/>
        </p:nvPicPr>
        <p:blipFill>
          <a:blip r:embed="rId2" cstate="print"/>
          <a:srcRect l="64143" t="63185" r="3714" b="3481"/>
          <a:stretch>
            <a:fillRect/>
          </a:stretch>
        </p:blipFill>
        <p:spPr bwMode="auto">
          <a:xfrm>
            <a:off x="2500298" y="2571744"/>
            <a:ext cx="2143140" cy="2143140"/>
          </a:xfrm>
          <a:prstGeom prst="rect">
            <a:avLst/>
          </a:prstGeom>
          <a:noFill/>
        </p:spPr>
      </p:pic>
      <p:pic>
        <p:nvPicPr>
          <p:cNvPr id="4" name="Picture 2" descr="Соседи чисел для дошкольников в картинках и рисунках"/>
          <p:cNvPicPr>
            <a:picLocks noChangeAspect="1" noChangeArrowheads="1"/>
          </p:cNvPicPr>
          <p:nvPr/>
        </p:nvPicPr>
        <p:blipFill>
          <a:blip r:embed="rId2" cstate="print"/>
          <a:srcRect l="9357" t="59704" r="51000" b="6963"/>
          <a:stretch>
            <a:fillRect/>
          </a:stretch>
        </p:blipFill>
        <p:spPr bwMode="auto">
          <a:xfrm>
            <a:off x="428596" y="428604"/>
            <a:ext cx="2214578" cy="1795604"/>
          </a:xfrm>
          <a:prstGeom prst="rect">
            <a:avLst/>
          </a:prstGeom>
          <a:noFill/>
        </p:spPr>
      </p:pic>
      <p:pic>
        <p:nvPicPr>
          <p:cNvPr id="5" name="Picture 2" descr="Соседи чисел для дошкольников в картинках и рисунках"/>
          <p:cNvPicPr>
            <a:picLocks noChangeAspect="1" noChangeArrowheads="1"/>
          </p:cNvPicPr>
          <p:nvPr/>
        </p:nvPicPr>
        <p:blipFill>
          <a:blip r:embed="rId2" cstate="print"/>
          <a:srcRect l="46715" t="31778" r="11499" b="36000"/>
          <a:stretch>
            <a:fillRect/>
          </a:stretch>
        </p:blipFill>
        <p:spPr bwMode="auto">
          <a:xfrm>
            <a:off x="5000628" y="4429132"/>
            <a:ext cx="2500330" cy="1859220"/>
          </a:xfrm>
          <a:prstGeom prst="rect">
            <a:avLst/>
          </a:prstGeom>
          <a:noFill/>
        </p:spPr>
      </p:pic>
      <p:pic>
        <p:nvPicPr>
          <p:cNvPr id="6" name="Picture 2" descr="Соседи чисел для дошкольников в картинках и рисунках"/>
          <p:cNvPicPr>
            <a:picLocks noChangeAspect="1" noChangeArrowheads="1"/>
          </p:cNvPicPr>
          <p:nvPr/>
        </p:nvPicPr>
        <p:blipFill>
          <a:blip r:embed="rId2" cstate="print"/>
          <a:srcRect l="10143" t="28296" r="62000" b="39481"/>
          <a:stretch>
            <a:fillRect/>
          </a:stretch>
        </p:blipFill>
        <p:spPr bwMode="auto">
          <a:xfrm>
            <a:off x="428596" y="4429132"/>
            <a:ext cx="1857388" cy="2071702"/>
          </a:xfrm>
          <a:prstGeom prst="rect">
            <a:avLst/>
          </a:prstGeom>
          <a:noFill/>
        </p:spPr>
      </p:pic>
      <p:pic>
        <p:nvPicPr>
          <p:cNvPr id="7" name="Picture 2" descr="Соседи чисел для дошкольников в картинках и рисунках"/>
          <p:cNvPicPr>
            <a:picLocks noChangeAspect="1" noChangeArrowheads="1"/>
          </p:cNvPicPr>
          <p:nvPr/>
        </p:nvPicPr>
        <p:blipFill>
          <a:blip r:embed="rId2" cstate="print"/>
          <a:srcRect l="64643" t="8148" r="8742" b="65185"/>
          <a:stretch>
            <a:fillRect/>
          </a:stretch>
        </p:blipFill>
        <p:spPr bwMode="auto">
          <a:xfrm>
            <a:off x="6072198" y="2857496"/>
            <a:ext cx="1643074" cy="1714512"/>
          </a:xfrm>
          <a:prstGeom prst="rect">
            <a:avLst/>
          </a:prstGeom>
          <a:noFill/>
        </p:spPr>
      </p:pic>
      <p:pic>
        <p:nvPicPr>
          <p:cNvPr id="8" name="Picture 2" descr="Соседи чисел для дошкольников в картинках и рисунках"/>
          <p:cNvPicPr>
            <a:picLocks noChangeAspect="1" noChangeArrowheads="1"/>
          </p:cNvPicPr>
          <p:nvPr/>
        </p:nvPicPr>
        <p:blipFill>
          <a:blip r:embed="rId2" cstate="print"/>
          <a:srcRect l="8786" r="33357" b="69778"/>
          <a:stretch>
            <a:fillRect/>
          </a:stretch>
        </p:blipFill>
        <p:spPr bwMode="auto">
          <a:xfrm>
            <a:off x="4643438" y="500042"/>
            <a:ext cx="3857652" cy="1943096"/>
          </a:xfrm>
          <a:prstGeom prst="rect">
            <a:avLst/>
          </a:prstGeom>
          <a:noFill/>
        </p:spPr>
      </p:pic>
      <p:sp>
        <p:nvSpPr>
          <p:cNvPr id="11" name="6"/>
          <p:cNvSpPr txBox="1"/>
          <p:nvPr/>
        </p:nvSpPr>
        <p:spPr>
          <a:xfrm>
            <a:off x="1857356" y="2571744"/>
            <a:ext cx="36740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>
                <a:solidFill>
                  <a:srgbClr val="0070C0"/>
                </a:solidFill>
              </a:rPr>
              <a:t>6</a:t>
            </a:r>
            <a:endParaRPr lang="ru-RU" sz="2000" b="1" dirty="0">
              <a:solidFill>
                <a:srgbClr val="0070C0"/>
              </a:solidFill>
            </a:endParaRPr>
          </a:p>
        </p:txBody>
      </p:sp>
      <p:sp>
        <p:nvSpPr>
          <p:cNvPr id="12" name="66"/>
          <p:cNvSpPr txBox="1"/>
          <p:nvPr/>
        </p:nvSpPr>
        <p:spPr>
          <a:xfrm>
            <a:off x="8072462" y="2786058"/>
            <a:ext cx="36740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>
                <a:solidFill>
                  <a:srgbClr val="0070C0"/>
                </a:solidFill>
              </a:rPr>
              <a:t>6</a:t>
            </a:r>
            <a:endParaRPr lang="ru-RU" sz="2000" b="1" dirty="0">
              <a:solidFill>
                <a:srgbClr val="0070C0"/>
              </a:solidFill>
            </a:endParaRPr>
          </a:p>
        </p:txBody>
      </p:sp>
      <p:sp>
        <p:nvSpPr>
          <p:cNvPr id="13" name="4"/>
          <p:cNvSpPr txBox="1"/>
          <p:nvPr/>
        </p:nvSpPr>
        <p:spPr>
          <a:xfrm>
            <a:off x="500034" y="2428868"/>
            <a:ext cx="36740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>
                <a:solidFill>
                  <a:srgbClr val="0070C0"/>
                </a:solidFill>
              </a:rPr>
              <a:t>4</a:t>
            </a:r>
            <a:endParaRPr lang="ru-RU" sz="2000" b="1" dirty="0">
              <a:solidFill>
                <a:srgbClr val="0070C0"/>
              </a:solidFill>
            </a:endParaRPr>
          </a:p>
        </p:txBody>
      </p:sp>
      <p:sp>
        <p:nvSpPr>
          <p:cNvPr id="14" name="8"/>
          <p:cNvSpPr txBox="1"/>
          <p:nvPr/>
        </p:nvSpPr>
        <p:spPr>
          <a:xfrm>
            <a:off x="1857356" y="3643314"/>
            <a:ext cx="36740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>
                <a:solidFill>
                  <a:srgbClr val="0070C0"/>
                </a:solidFill>
              </a:rPr>
              <a:t>8</a:t>
            </a:r>
            <a:endParaRPr lang="ru-RU" sz="2000" b="1" dirty="0">
              <a:solidFill>
                <a:srgbClr val="0070C0"/>
              </a:solidFill>
            </a:endParaRPr>
          </a:p>
        </p:txBody>
      </p:sp>
      <p:sp>
        <p:nvSpPr>
          <p:cNvPr id="15" name="7"/>
          <p:cNvSpPr txBox="1"/>
          <p:nvPr/>
        </p:nvSpPr>
        <p:spPr>
          <a:xfrm>
            <a:off x="500034" y="3571876"/>
            <a:ext cx="36740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>
                <a:solidFill>
                  <a:srgbClr val="0070C0"/>
                </a:solidFill>
              </a:rPr>
              <a:t>7</a:t>
            </a:r>
            <a:endParaRPr lang="ru-RU" sz="2000" b="1" dirty="0">
              <a:solidFill>
                <a:srgbClr val="0070C0"/>
              </a:solidFill>
            </a:endParaRPr>
          </a:p>
        </p:txBody>
      </p:sp>
      <p:sp>
        <p:nvSpPr>
          <p:cNvPr id="16" name="9"/>
          <p:cNvSpPr txBox="1"/>
          <p:nvPr/>
        </p:nvSpPr>
        <p:spPr>
          <a:xfrm>
            <a:off x="4071934" y="5214950"/>
            <a:ext cx="36740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>
                <a:solidFill>
                  <a:srgbClr val="0070C0"/>
                </a:solidFill>
              </a:rPr>
              <a:t>9</a:t>
            </a:r>
            <a:endParaRPr lang="ru-RU" sz="2000" b="1" dirty="0">
              <a:solidFill>
                <a:srgbClr val="0070C0"/>
              </a:solidFill>
            </a:endParaRPr>
          </a:p>
        </p:txBody>
      </p:sp>
      <p:sp>
        <p:nvSpPr>
          <p:cNvPr id="17" name="888"/>
          <p:cNvSpPr txBox="1"/>
          <p:nvPr/>
        </p:nvSpPr>
        <p:spPr>
          <a:xfrm>
            <a:off x="8143900" y="4857760"/>
            <a:ext cx="36740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>
                <a:solidFill>
                  <a:srgbClr val="0070C0"/>
                </a:solidFill>
              </a:rPr>
              <a:t>8</a:t>
            </a:r>
            <a:endParaRPr lang="ru-RU" sz="2000" b="1" dirty="0">
              <a:solidFill>
                <a:srgbClr val="0070C0"/>
              </a:solidFill>
            </a:endParaRPr>
          </a:p>
        </p:txBody>
      </p:sp>
      <p:sp>
        <p:nvSpPr>
          <p:cNvPr id="18" name="88"/>
          <p:cNvSpPr txBox="1"/>
          <p:nvPr/>
        </p:nvSpPr>
        <p:spPr>
          <a:xfrm>
            <a:off x="2643174" y="5929330"/>
            <a:ext cx="36740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>
                <a:solidFill>
                  <a:srgbClr val="0070C0"/>
                </a:solidFill>
              </a:rPr>
              <a:t>8</a:t>
            </a:r>
            <a:endParaRPr lang="ru-RU" sz="2000" b="1" dirty="0">
              <a:solidFill>
                <a:srgbClr val="0070C0"/>
              </a:solidFill>
            </a:endParaRPr>
          </a:p>
        </p:txBody>
      </p:sp>
      <p:sp>
        <p:nvSpPr>
          <p:cNvPr id="19" name="5"/>
          <p:cNvSpPr txBox="1"/>
          <p:nvPr/>
        </p:nvSpPr>
        <p:spPr>
          <a:xfrm>
            <a:off x="5429256" y="3857628"/>
            <a:ext cx="36740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>
                <a:solidFill>
                  <a:srgbClr val="0070C0"/>
                </a:solidFill>
              </a:rPr>
              <a:t>5</a:t>
            </a:r>
            <a:endParaRPr lang="ru-RU" sz="2000" b="1" dirty="0">
              <a:solidFill>
                <a:srgbClr val="0070C0"/>
              </a:solidFill>
            </a:endParaRPr>
          </a:p>
        </p:txBody>
      </p:sp>
      <p:sp>
        <p:nvSpPr>
          <p:cNvPr id="20" name="33"/>
          <p:cNvSpPr txBox="1"/>
          <p:nvPr/>
        </p:nvSpPr>
        <p:spPr>
          <a:xfrm>
            <a:off x="4929190" y="3000372"/>
            <a:ext cx="36740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>
                <a:solidFill>
                  <a:srgbClr val="0070C0"/>
                </a:solidFill>
              </a:rPr>
              <a:t>3</a:t>
            </a:r>
            <a:endParaRPr lang="ru-RU" sz="2000" b="1" dirty="0">
              <a:solidFill>
                <a:srgbClr val="0070C0"/>
              </a:solidFill>
            </a:endParaRPr>
          </a:p>
        </p:txBody>
      </p:sp>
      <p:sp>
        <p:nvSpPr>
          <p:cNvPr id="21" name="3"/>
          <p:cNvSpPr txBox="1"/>
          <p:nvPr/>
        </p:nvSpPr>
        <p:spPr>
          <a:xfrm>
            <a:off x="4000496" y="1000108"/>
            <a:ext cx="36740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>
                <a:solidFill>
                  <a:srgbClr val="0070C0"/>
                </a:solidFill>
              </a:rPr>
              <a:t>3</a:t>
            </a:r>
            <a:endParaRPr lang="ru-RU" sz="2000" b="1" dirty="0">
              <a:solidFill>
                <a:srgbClr val="0070C0"/>
              </a:solidFill>
            </a:endParaRPr>
          </a:p>
        </p:txBody>
      </p:sp>
      <p:sp>
        <p:nvSpPr>
          <p:cNvPr id="22" name="1"/>
          <p:cNvSpPr txBox="1"/>
          <p:nvPr/>
        </p:nvSpPr>
        <p:spPr>
          <a:xfrm>
            <a:off x="3214678" y="714356"/>
            <a:ext cx="36740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>
                <a:solidFill>
                  <a:srgbClr val="0070C0"/>
                </a:solidFill>
              </a:rPr>
              <a:t>1</a:t>
            </a:r>
            <a:endParaRPr lang="ru-RU" sz="2000" b="1" dirty="0">
              <a:solidFill>
                <a:srgbClr val="0070C0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1490423" y="0"/>
            <a:ext cx="59410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b="1" dirty="0" smtClean="0">
                <a:solidFill>
                  <a:srgbClr val="0070C0"/>
                </a:solidFill>
              </a:rPr>
              <a:t>Впиши в пустые окошки «соседей» чисел.</a:t>
            </a:r>
            <a:endParaRPr lang="ru-RU" b="1" dirty="0">
              <a:solidFill>
                <a:srgbClr val="0070C0"/>
              </a:solidFill>
            </a:endParaRPr>
          </a:p>
        </p:txBody>
      </p:sp>
      <p:sp>
        <p:nvSpPr>
          <p:cNvPr id="24" name="Управляющая кнопка: далее 23">
            <a:hlinkClick r:id="" action="ppaction://hlinkshowjump?jump=nextslide" highlightClick="1"/>
          </p:cNvPr>
          <p:cNvSpPr/>
          <p:nvPr/>
        </p:nvSpPr>
        <p:spPr>
          <a:xfrm>
            <a:off x="8673056" y="6244188"/>
            <a:ext cx="470944" cy="613812"/>
          </a:xfrm>
          <a:prstGeom prst="actionButtonForwardNex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7.5E-6 2.59259E-6 C 0.00174 -0.00903 0.00278 -0.01458 0.00678 -0.02222 C 0.00938 -0.03773 0.0158 -0.05 0.01997 -0.06458 C 0.02396 -0.0787 0.02518 -0.09398 0.03178 -0.10671 C 0.03421 -0.1162 0.03646 -0.12477 0.04011 -0.13333 C 0.04705 -0.15 0.04671 -0.14097 0.04671 -0.14884 " pathEditMode="relative" ptsTypes="fffffA">
                                      <p:cBhvr>
                                        <p:cTn id="6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-0.00469 -0.00649 -0.00486 -0.01158 -0.0066 -0.02014 C -0.0092 -0.03241 -0.00712 -0.02153 -0.01163 -0.03334 C -0.01615 -0.04491 -0.01615 -0.05811 -0.0217 -0.06899 C -0.02413 -0.08195 -0.0283 -0.09584 -0.03004 -0.10903 C -0.03316 -0.13172 -0.02969 -0.11737 -0.03333 -0.13125 C -0.0349 -0.14977 -0.03663 -0.16829 -0.03663 -0.18681 " pathEditMode="relative" ptsTypes="ffffffA">
                                      <p:cBhvr>
                                        <p:cTn id="11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38889E-6 -2.59259E-6 C 0.01736 0.00764 0.00643 0.00417 0.03333 0.00672 C 0.09011 0.02014 0.14375 0.01667 0.20313 0.01783 C 0.26563 0.02107 0.23212 0.02014 0.3033 0.02014 " pathEditMode="relative" ptsTypes="fffA">
                                      <p:cBhvr>
                                        <p:cTn id="16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6 -5.92593E-6 C 0.05573 0.00346 0.11076 0.0074 0.16666 0.00902 C 0.17378 0.01041 0.18819 0.01342 0.18819 0.01342 " pathEditMode="relative" ptsTypes="ffA">
                                      <p:cBhvr>
                                        <p:cTn id="21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6 -3.7037E-6 C -0.025 -0.00254 -0.05052 -0.00856 -0.075 -0.01574 C -0.08472 -0.01851 -0.0934 -0.02245 -0.1033 -0.02453 C -0.11857 -0.03148 -0.13403 -0.03726 -0.15 -0.04004 C -0.15746 -0.04351 -0.16701 -0.04676 -0.175 -0.04676 " pathEditMode="relative" ptsTypes="ffffA">
                                      <p:cBhvr>
                                        <p:cTn id="26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>
                      <p:stCondLst>
                        <p:cond delay="0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6.11111E-6 7.03704E-6 C 0.02048 0.00278 0.02899 0.01042 0.0467 0.02223 C 0.05607 0.02848 0.06666 0.03056 0.07673 0.03334 C 0.0894 0.04445 0.07239 0.03079 0.0901 0.04005 C 0.10433 0.04769 0.09288 0.04515 0.10347 0.04885 C 0.11562 0.05302 0.12777 0.0588 0.1401 0.06227 C 0.14444 0.06343 0.15069 0.06459 0.15503 0.06667 C 0.15746 0.06783 0.15954 0.06945 0.1618 0.07107 C 0.16354 0.07246 0.16492 0.07431 0.16666 0.07547 C 0.17152 0.07825 0.17708 0.07894 0.18176 0.08218 C 0.19531 0.09121 0.17881 0.08288 0.19166 0.0889 C 0.19687 0.09561 0.20347 0.09792 0.20833 0.1044 " pathEditMode="relative" ptsTypes="fffffffffffA">
                                      <p:cBhvr>
                                        <p:cTn id="31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312 0.00995 C 0.01597 0.0125 0.02725 0.01713 0.03975 0.02106 C 0.04704 0.03148 0.03802 0.02037 0.04965 0.02778 C 0.05104 0.0287 0.05173 0.03125 0.05312 0.03218 C 0.07187 0.04491 0.09461 0.04699 0.11475 0.05231 C 0.12795 0.05579 0.15468 0.05903 0.15468 0.05926 C 0.17118 0.06574 0.1875 0.06551 0.20468 0.06551 " pathEditMode="relative" rAng="0" ptsTypes="ffffffA">
                                      <p:cBhvr>
                                        <p:cTn id="36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100" y="28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37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8" fill="hold">
                      <p:stCondLst>
                        <p:cond delay="0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-4.81481E-6 C 0.00139 0.00046 0.00989 0.00278 0.01163 0.0044 C 0.02361 0.01528 0.01024 0.00833 0.02152 0.0132 C 0.03246 0.02708 0.03316 0.03171 0.04826 0.03542 C 0.05468 0.03958 0.06024 0.04468 0.06666 0.04884 C 0.07222 0.05625 0.0776 0.06389 0.08333 0.07107 C 0.08507 0.07338 0.08784 0.07361 0.08993 0.07546 C 0.096 0.08125 0.09913 0.08796 0.10659 0.09097 C 0.11336 0.09676 0.11892 0.10417 0.125 0.11111 C 0.13038 0.11713 0.13663 0.12199 0.14166 0.12871 C 0.14809 0.13727 0.15121 0.14537 0.15989 0.15093 " pathEditMode="relative" ptsTypes="ffffffffffA">
                                      <p:cBhvr>
                                        <p:cTn id="41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42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3" fill="hold">
                      <p:stCondLst>
                        <p:cond delay="0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6 -5.18519E-6 C 0.06337 0.00254 0.03837 0.00045 0.07656 0.0111 C 0.10399 0.02893 0.14184 0.0243 0.16996 0.0243 " pathEditMode="relative" ptsTypes="ffA">
                                      <p:cBhvr>
                                        <p:cTn id="46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  <p:seq concurrent="1" nextAc="seek">
              <p:cTn id="47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8" fill="hold">
                      <p:stCondLst>
                        <p:cond delay="0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-4.81481E-6 C -0.00157 -0.00231 -0.00365 -0.00417 -0.00486 -0.00671 C -0.00573 -0.00856 -0.00556 -0.01134 -0.0066 -0.01319 C -0.00903 -0.01736 -0.01493 -0.0243 -0.01493 -0.0243 C -0.01841 -0.03356 -0.01858 -0.03889 -0.025 -0.04444 C -0.02743 -0.05486 -0.03125 -0.05278 -0.0349 -0.06227 C -0.03768 -0.06944 -0.03716 -0.07407 -0.04167 -0.07986 C -0.04427 -0.09074 -0.04896 -0.09861 -0.05486 -0.10671 C -0.0592 -0.12292 -0.05295 -0.10139 -0.06163 -0.12222 C -0.06545 -0.13148 -0.06545 -0.14213 -0.06997 -0.15116 C -0.07118 -0.15787 -0.075 -0.17176 -0.075 -0.17986 " pathEditMode="relative" ptsTypes="ffffffffffA">
                                      <p:cBhvr>
                                        <p:cTn id="51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52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3" fill="hold">
                      <p:stCondLst>
                        <p:cond delay="0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3351 0.00394 C 0.02274 0.00648 0.01424 0.0125 0.00347 0.01505 C -0.01493 0.02384 -0.03472 0.02523 -0.05312 0.03495 C -0.06007 0.04468 -0.07378 0.04352 -0.08316 0.04606 C -0.09774 0.05 -0.10972 0.05324 -0.12483 0.05509 C -0.14028 0.05995 -0.12361 0.05509 -0.15312 0.05949 C -0.17309 0.0625 -0.19288 0.06829 -0.21319 0.0706 C -0.22101 0.07431 -0.2283 0.07569 -0.23646 0.07731 C -0.24531 0.08102 -0.25434 0.08264 -0.26319 0.08611 C -0.26441 0.08657 -0.27187 0.09051 -0.27309 0.09051 C -0.28472 0.0912 -0.29653 0.09051 -0.30816 0.09051 " pathEditMode="relative" rAng="0" ptsTypes="ffffffffffA">
                                      <p:cBhvr>
                                        <p:cTn id="56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7100" y="44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  <p:seq concurrent="1" nextAc="seek">
              <p:cTn id="57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8" fill="hold">
                      <p:stCondLst>
                        <p:cond delay="0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-3.7037E-7 C 0.01006 0.0007 0.02013 -0.00069 0.03003 0.00209 C 0.0302 0.00209 0.04236 0.0132 0.04496 0.01551 C 0.05052 0.02061 0.06145 0.02338 0.0684 0.02431 C 0.1 0.02801 0.13177 0.0294 0.16336 0.03102 C 0.16892 0.03357 0.16666 0.03334 0.16996 0.03334 " pathEditMode="relative" ptsTypes="fffffA">
                                      <p:cBhvr>
                                        <p:cTn id="61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21" grpId="0"/>
      <p:bldP spid="2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55857" y="0"/>
            <a:ext cx="44101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b="1" dirty="0" smtClean="0">
                <a:solidFill>
                  <a:srgbClr val="0070C0"/>
                </a:solidFill>
              </a:rPr>
              <a:t>Какие числа здесь спрятались?</a:t>
            </a:r>
            <a:endParaRPr lang="ru-RU" b="1" dirty="0">
              <a:solidFill>
                <a:srgbClr val="0070C0"/>
              </a:solidFill>
            </a:endParaRPr>
          </a:p>
        </p:txBody>
      </p:sp>
      <p:sp>
        <p:nvSpPr>
          <p:cNvPr id="3" name="Облако 2"/>
          <p:cNvSpPr/>
          <p:nvPr/>
        </p:nvSpPr>
        <p:spPr>
          <a:xfrm>
            <a:off x="357158" y="1142984"/>
            <a:ext cx="8501122" cy="2428892"/>
          </a:xfrm>
          <a:prstGeom prst="cloud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6000" dirty="0" smtClean="0">
                <a:latin typeface="Arial Black" pitchFamily="34" charset="0"/>
              </a:rPr>
              <a:t>1 7 3 5 6 9</a:t>
            </a:r>
            <a:endParaRPr lang="ru-RU" sz="6000" dirty="0">
              <a:latin typeface="Arial Black" pitchFamily="34" charset="0"/>
            </a:endParaRPr>
          </a:p>
        </p:txBody>
      </p:sp>
      <p:sp>
        <p:nvSpPr>
          <p:cNvPr id="15" name="1"/>
          <p:cNvSpPr/>
          <p:nvPr/>
        </p:nvSpPr>
        <p:spPr>
          <a:xfrm>
            <a:off x="642910" y="5357826"/>
            <a:ext cx="628648" cy="914400"/>
          </a:xfrm>
          <a:prstGeom prst="roundRect">
            <a:avLst/>
          </a:prstGeom>
          <a:ln>
            <a:solidFill>
              <a:srgbClr val="00B0F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1</a:t>
            </a:r>
            <a:endParaRPr lang="ru-RU" dirty="0"/>
          </a:p>
        </p:txBody>
      </p:sp>
      <p:sp>
        <p:nvSpPr>
          <p:cNvPr id="16" name="5"/>
          <p:cNvSpPr/>
          <p:nvPr/>
        </p:nvSpPr>
        <p:spPr>
          <a:xfrm>
            <a:off x="2714612" y="5357826"/>
            <a:ext cx="628648" cy="914400"/>
          </a:xfrm>
          <a:prstGeom prst="roundRect">
            <a:avLst/>
          </a:prstGeom>
          <a:ln>
            <a:solidFill>
              <a:srgbClr val="00B0F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5</a:t>
            </a:r>
            <a:endParaRPr lang="ru-RU" dirty="0"/>
          </a:p>
        </p:txBody>
      </p:sp>
      <p:sp>
        <p:nvSpPr>
          <p:cNvPr id="17" name="8"/>
          <p:cNvSpPr/>
          <p:nvPr/>
        </p:nvSpPr>
        <p:spPr>
          <a:xfrm>
            <a:off x="3786182" y="5357826"/>
            <a:ext cx="628648" cy="914400"/>
          </a:xfrm>
          <a:prstGeom prst="roundRect">
            <a:avLst/>
          </a:prstGeom>
          <a:ln>
            <a:solidFill>
              <a:srgbClr val="00B0F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8</a:t>
            </a:r>
            <a:endParaRPr lang="ru-RU" dirty="0"/>
          </a:p>
        </p:txBody>
      </p:sp>
      <p:sp>
        <p:nvSpPr>
          <p:cNvPr id="18" name="9"/>
          <p:cNvSpPr/>
          <p:nvPr/>
        </p:nvSpPr>
        <p:spPr>
          <a:xfrm>
            <a:off x="4857752" y="5357826"/>
            <a:ext cx="628648" cy="914400"/>
          </a:xfrm>
          <a:prstGeom prst="roundRect">
            <a:avLst/>
          </a:prstGeom>
          <a:ln>
            <a:solidFill>
              <a:srgbClr val="00B0F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9</a:t>
            </a:r>
            <a:endParaRPr lang="ru-RU" dirty="0"/>
          </a:p>
        </p:txBody>
      </p:sp>
      <p:sp>
        <p:nvSpPr>
          <p:cNvPr id="19" name="3"/>
          <p:cNvSpPr/>
          <p:nvPr/>
        </p:nvSpPr>
        <p:spPr>
          <a:xfrm>
            <a:off x="5857884" y="5357826"/>
            <a:ext cx="628648" cy="914400"/>
          </a:xfrm>
          <a:prstGeom prst="roundRect">
            <a:avLst/>
          </a:prstGeom>
          <a:ln>
            <a:solidFill>
              <a:srgbClr val="00B0F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20" name="7"/>
          <p:cNvSpPr/>
          <p:nvPr/>
        </p:nvSpPr>
        <p:spPr>
          <a:xfrm>
            <a:off x="6858016" y="5357826"/>
            <a:ext cx="628648" cy="914400"/>
          </a:xfrm>
          <a:prstGeom prst="roundRect">
            <a:avLst/>
          </a:prstGeom>
          <a:ln>
            <a:solidFill>
              <a:srgbClr val="00B0F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7</a:t>
            </a:r>
            <a:endParaRPr lang="ru-RU" dirty="0"/>
          </a:p>
        </p:txBody>
      </p:sp>
      <p:sp>
        <p:nvSpPr>
          <p:cNvPr id="21" name="2"/>
          <p:cNvSpPr/>
          <p:nvPr/>
        </p:nvSpPr>
        <p:spPr>
          <a:xfrm>
            <a:off x="7786710" y="5357826"/>
            <a:ext cx="628648" cy="914400"/>
          </a:xfrm>
          <a:prstGeom prst="roundRect">
            <a:avLst/>
          </a:prstGeom>
          <a:ln>
            <a:solidFill>
              <a:srgbClr val="00B0F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2</a:t>
            </a:r>
            <a:endParaRPr lang="ru-RU" dirty="0"/>
          </a:p>
        </p:txBody>
      </p:sp>
      <p:sp>
        <p:nvSpPr>
          <p:cNvPr id="22" name="4"/>
          <p:cNvSpPr/>
          <p:nvPr/>
        </p:nvSpPr>
        <p:spPr>
          <a:xfrm>
            <a:off x="1643042" y="5357826"/>
            <a:ext cx="628648" cy="914400"/>
          </a:xfrm>
          <a:prstGeom prst="roundRect">
            <a:avLst/>
          </a:prstGeom>
          <a:ln>
            <a:solidFill>
              <a:srgbClr val="00B0F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4</a:t>
            </a:r>
            <a:endParaRPr lang="ru-RU" dirty="0"/>
          </a:p>
        </p:txBody>
      </p:sp>
      <p:sp>
        <p:nvSpPr>
          <p:cNvPr id="12" name="Управляющая кнопка: далее 11">
            <a:hlinkClick r:id="" action="ppaction://hlinkshowjump?jump=nextslide" highlightClick="1"/>
          </p:cNvPr>
          <p:cNvSpPr/>
          <p:nvPr/>
        </p:nvSpPr>
        <p:spPr>
          <a:xfrm>
            <a:off x="8673056" y="6244188"/>
            <a:ext cx="470944" cy="613812"/>
          </a:xfrm>
          <a:prstGeom prst="actionButtonForwardNex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>
                      <p:stCondLst>
                        <p:cond delay="0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5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1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5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6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  <p:seq concurrent="1" nextAc="seek">
              <p:cTn id="37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8" fill="hold">
                      <p:stCondLst>
                        <p:cond delay="0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5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41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</p:childTnLst>
        </p:cTn>
      </p:par>
    </p:tnLst>
    <p:bldLst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697194" y="0"/>
            <a:ext cx="5527475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1600" b="1" dirty="0" smtClean="0">
                <a:solidFill>
                  <a:srgbClr val="0070C0"/>
                </a:solidFill>
              </a:rPr>
              <a:t>По сколько на карточке  разных предметов?</a:t>
            </a:r>
          </a:p>
          <a:p>
            <a:pPr algn="ctr"/>
            <a:r>
              <a:rPr lang="ru-RU" sz="1600" b="1" dirty="0" smtClean="0">
                <a:solidFill>
                  <a:srgbClr val="0070C0"/>
                </a:solidFill>
              </a:rPr>
              <a:t>Нажми на карточку и назови цифру.</a:t>
            </a:r>
          </a:p>
          <a:p>
            <a:pPr algn="ctr"/>
            <a:r>
              <a:rPr lang="ru-RU" sz="1600" b="1" dirty="0" smtClean="0">
                <a:solidFill>
                  <a:srgbClr val="0070C0"/>
                </a:solidFill>
              </a:rPr>
              <a:t> Расположи в клетках нужную цифру.</a:t>
            </a:r>
            <a:endParaRPr lang="ru-RU" sz="1600" b="1" dirty="0">
              <a:solidFill>
                <a:srgbClr val="0070C0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500034" y="1142984"/>
            <a:ext cx="914400" cy="9144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2071670" y="1142984"/>
            <a:ext cx="914400" cy="9144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3571868" y="1142984"/>
            <a:ext cx="914400" cy="9144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5000628" y="1142984"/>
            <a:ext cx="914400" cy="9144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6500826" y="1142984"/>
            <a:ext cx="914400" cy="9144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7858148" y="1142984"/>
            <a:ext cx="914400" cy="9144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5" name="8" descr="Карточки для счета от 0 до 10 | Numbers preschool, Fun math, Preschool math"/>
          <p:cNvPicPr>
            <a:picLocks noChangeAspect="1" noChangeArrowheads="1"/>
          </p:cNvPicPr>
          <p:nvPr/>
        </p:nvPicPr>
        <p:blipFill>
          <a:blip r:embed="rId2" cstate="print"/>
          <a:srcRect l="66712" r="2717" b="49913"/>
          <a:stretch>
            <a:fillRect/>
          </a:stretch>
        </p:blipFill>
        <p:spPr bwMode="auto">
          <a:xfrm>
            <a:off x="4786314" y="2214554"/>
            <a:ext cx="1357322" cy="1740391"/>
          </a:xfrm>
          <a:prstGeom prst="rect">
            <a:avLst/>
          </a:prstGeom>
          <a:noFill/>
        </p:spPr>
      </p:pic>
      <p:pic>
        <p:nvPicPr>
          <p:cNvPr id="18" name="9" descr="Карточки для счета от 0 до 10 | Numbers preschool, Fun math, Preschool math"/>
          <p:cNvPicPr>
            <a:picLocks noChangeAspect="1" noChangeArrowheads="1"/>
          </p:cNvPicPr>
          <p:nvPr/>
        </p:nvPicPr>
        <p:blipFill>
          <a:blip r:embed="rId2" cstate="print"/>
          <a:srcRect l="34715" t="49566" r="34714" b="2256"/>
          <a:stretch>
            <a:fillRect/>
          </a:stretch>
        </p:blipFill>
        <p:spPr bwMode="auto">
          <a:xfrm>
            <a:off x="343642" y="2285991"/>
            <a:ext cx="1332223" cy="1643075"/>
          </a:xfrm>
          <a:prstGeom prst="rect">
            <a:avLst/>
          </a:prstGeom>
          <a:noFill/>
        </p:spPr>
      </p:pic>
      <p:pic>
        <p:nvPicPr>
          <p:cNvPr id="19" name="7" descr="Карточки для счета от 0 до 10 | Numbers preschool, Fun math, Preschool math"/>
          <p:cNvPicPr>
            <a:picLocks noChangeAspect="1" noChangeArrowheads="1"/>
          </p:cNvPicPr>
          <p:nvPr/>
        </p:nvPicPr>
        <p:blipFill>
          <a:blip r:embed="rId2" cstate="print"/>
          <a:srcRect l="3057" r="66440" b="50607"/>
          <a:stretch>
            <a:fillRect/>
          </a:stretch>
        </p:blipFill>
        <p:spPr bwMode="auto">
          <a:xfrm>
            <a:off x="7643834" y="2285992"/>
            <a:ext cx="1296557" cy="1643074"/>
          </a:xfrm>
          <a:prstGeom prst="rect">
            <a:avLst/>
          </a:prstGeom>
          <a:noFill/>
        </p:spPr>
      </p:pic>
      <p:pic>
        <p:nvPicPr>
          <p:cNvPr id="22" name="6" descr="Карточки для счета от 0 до 10 | Math activities, Preschool puzzles,  Preschool math"/>
          <p:cNvPicPr>
            <a:picLocks noChangeAspect="1" noChangeArrowheads="1"/>
          </p:cNvPicPr>
          <p:nvPr/>
        </p:nvPicPr>
        <p:blipFill>
          <a:blip r:embed="rId3" cstate="print"/>
          <a:srcRect l="35530" t="49306" r="34918"/>
          <a:stretch>
            <a:fillRect/>
          </a:stretch>
        </p:blipFill>
        <p:spPr bwMode="auto">
          <a:xfrm>
            <a:off x="6286512" y="2285992"/>
            <a:ext cx="1285884" cy="1726312"/>
          </a:xfrm>
          <a:prstGeom prst="rect">
            <a:avLst/>
          </a:prstGeom>
          <a:noFill/>
        </p:spPr>
      </p:pic>
      <p:pic>
        <p:nvPicPr>
          <p:cNvPr id="24" name="5" descr="Карточки для счета от 0 до 10 | Math activities, Preschool puzzles,  Preschool math"/>
          <p:cNvPicPr>
            <a:picLocks noChangeAspect="1" noChangeArrowheads="1"/>
          </p:cNvPicPr>
          <p:nvPr/>
        </p:nvPicPr>
        <p:blipFill>
          <a:blip r:embed="rId3" cstate="print"/>
          <a:srcRect l="66848" r="2581" b="49739"/>
          <a:stretch>
            <a:fillRect/>
          </a:stretch>
        </p:blipFill>
        <p:spPr bwMode="auto">
          <a:xfrm>
            <a:off x="3357554" y="2214554"/>
            <a:ext cx="1357322" cy="1746424"/>
          </a:xfrm>
          <a:prstGeom prst="rect">
            <a:avLst/>
          </a:prstGeom>
          <a:noFill/>
        </p:spPr>
      </p:pic>
      <p:pic>
        <p:nvPicPr>
          <p:cNvPr id="26" name="4" descr="Карточки для счета от 0 до 10 | Math activities, Preschool puzzles,  Preschool math"/>
          <p:cNvPicPr>
            <a:picLocks noChangeAspect="1" noChangeArrowheads="1"/>
          </p:cNvPicPr>
          <p:nvPr/>
        </p:nvPicPr>
        <p:blipFill>
          <a:blip r:embed="rId3" cstate="print"/>
          <a:srcRect l="3057" t="2604" r="66032" b="50086"/>
          <a:stretch>
            <a:fillRect/>
          </a:stretch>
        </p:blipFill>
        <p:spPr bwMode="auto">
          <a:xfrm>
            <a:off x="1857356" y="2285992"/>
            <a:ext cx="1371741" cy="1643074"/>
          </a:xfrm>
          <a:prstGeom prst="rect">
            <a:avLst/>
          </a:prstGeom>
          <a:noFill/>
        </p:spPr>
      </p:pic>
      <p:pic>
        <p:nvPicPr>
          <p:cNvPr id="25" name="44" descr="Карточки для счета от 0 до 10 | Math activities, Preschool puzzles,  Preschool math"/>
          <p:cNvPicPr>
            <a:picLocks noChangeAspect="1" noChangeArrowheads="1"/>
          </p:cNvPicPr>
          <p:nvPr/>
        </p:nvPicPr>
        <p:blipFill>
          <a:blip r:embed="rId3" cstate="print"/>
          <a:srcRect l="35123" t="2604" r="35325" b="49913"/>
          <a:stretch>
            <a:fillRect/>
          </a:stretch>
        </p:blipFill>
        <p:spPr bwMode="auto">
          <a:xfrm>
            <a:off x="604123" y="5572141"/>
            <a:ext cx="681729" cy="857256"/>
          </a:xfrm>
          <a:prstGeom prst="rect">
            <a:avLst/>
          </a:prstGeom>
          <a:noFill/>
        </p:spPr>
      </p:pic>
      <p:pic>
        <p:nvPicPr>
          <p:cNvPr id="17" name="77" descr="Карточки для счета от 0 до 10 | Numbers preschool, Fun math, Preschool math"/>
          <p:cNvPicPr>
            <a:picLocks noChangeAspect="1" noChangeArrowheads="1"/>
          </p:cNvPicPr>
          <p:nvPr/>
        </p:nvPicPr>
        <p:blipFill>
          <a:blip r:embed="rId2" cstate="print"/>
          <a:srcRect l="34851" t="2604" r="34578" b="50260"/>
          <a:stretch>
            <a:fillRect/>
          </a:stretch>
        </p:blipFill>
        <p:spPr bwMode="auto">
          <a:xfrm>
            <a:off x="3571868" y="5544994"/>
            <a:ext cx="744774" cy="898696"/>
          </a:xfrm>
          <a:prstGeom prst="rect">
            <a:avLst/>
          </a:prstGeom>
          <a:noFill/>
        </p:spPr>
      </p:pic>
      <p:pic>
        <p:nvPicPr>
          <p:cNvPr id="20" name="88" descr="Карточки для счета от 0 до 10 | Numbers preschool, Fun math, Preschool math"/>
          <p:cNvPicPr>
            <a:picLocks noChangeAspect="1" noChangeArrowheads="1"/>
          </p:cNvPicPr>
          <p:nvPr/>
        </p:nvPicPr>
        <p:blipFill>
          <a:blip r:embed="rId2" cstate="print"/>
          <a:srcRect l="3057" t="49219" r="66576" b="2603"/>
          <a:stretch>
            <a:fillRect/>
          </a:stretch>
        </p:blipFill>
        <p:spPr bwMode="auto">
          <a:xfrm>
            <a:off x="2000232" y="5552480"/>
            <a:ext cx="763812" cy="948353"/>
          </a:xfrm>
          <a:prstGeom prst="rect">
            <a:avLst/>
          </a:prstGeom>
          <a:noFill/>
        </p:spPr>
      </p:pic>
      <p:pic>
        <p:nvPicPr>
          <p:cNvPr id="23" name="66" descr="Карточки для счета от 0 до 10 | Math activities, Preschool puzzles,  Preschool math"/>
          <p:cNvPicPr>
            <a:picLocks noChangeAspect="1" noChangeArrowheads="1"/>
          </p:cNvPicPr>
          <p:nvPr/>
        </p:nvPicPr>
        <p:blipFill>
          <a:blip r:embed="rId3" cstate="print"/>
          <a:srcRect l="66984" t="50434" r="2445"/>
          <a:stretch>
            <a:fillRect/>
          </a:stretch>
        </p:blipFill>
        <p:spPr bwMode="auto">
          <a:xfrm>
            <a:off x="5050818" y="5572140"/>
            <a:ext cx="735628" cy="933416"/>
          </a:xfrm>
          <a:prstGeom prst="rect">
            <a:avLst/>
          </a:prstGeom>
          <a:noFill/>
        </p:spPr>
      </p:pic>
      <p:pic>
        <p:nvPicPr>
          <p:cNvPr id="16" name="99" descr="Карточки для счета от 0 до 10 | Numbers preschool, Fun math, Preschool math"/>
          <p:cNvPicPr>
            <a:picLocks noChangeAspect="1" noChangeArrowheads="1"/>
          </p:cNvPicPr>
          <p:nvPr/>
        </p:nvPicPr>
        <p:blipFill>
          <a:blip r:embed="rId2" cstate="print"/>
          <a:srcRect l="66577" t="49914" r="2852" b="1909"/>
          <a:stretch>
            <a:fillRect/>
          </a:stretch>
        </p:blipFill>
        <p:spPr bwMode="auto">
          <a:xfrm>
            <a:off x="6500826" y="5638856"/>
            <a:ext cx="642942" cy="792961"/>
          </a:xfrm>
          <a:prstGeom prst="rect">
            <a:avLst/>
          </a:prstGeom>
          <a:noFill/>
        </p:spPr>
      </p:pic>
      <p:pic>
        <p:nvPicPr>
          <p:cNvPr id="1030" name="55" descr="Карточки для счета от 0 до 10 | Math activities, Preschool puzzles,  Preschool math"/>
          <p:cNvPicPr>
            <a:picLocks noChangeAspect="1" noChangeArrowheads="1"/>
          </p:cNvPicPr>
          <p:nvPr/>
        </p:nvPicPr>
        <p:blipFill>
          <a:blip r:embed="rId3" cstate="print"/>
          <a:srcRect l="3057" t="49479" r="67391" b="2344"/>
          <a:stretch>
            <a:fillRect/>
          </a:stretch>
        </p:blipFill>
        <p:spPr bwMode="auto">
          <a:xfrm>
            <a:off x="7929586" y="5591847"/>
            <a:ext cx="681558" cy="869574"/>
          </a:xfrm>
          <a:prstGeom prst="rect">
            <a:avLst/>
          </a:prstGeom>
          <a:noFill/>
        </p:spPr>
      </p:pic>
      <p:sp>
        <p:nvSpPr>
          <p:cNvPr id="21" name="Управляющая кнопка: далее 20">
            <a:hlinkClick r:id="" action="ppaction://hlinkshowjump?jump=nextslide" highlightClick="1"/>
          </p:cNvPr>
          <p:cNvSpPr/>
          <p:nvPr/>
        </p:nvSpPr>
        <p:spPr>
          <a:xfrm>
            <a:off x="8673056" y="6244188"/>
            <a:ext cx="470944" cy="613812"/>
          </a:xfrm>
          <a:prstGeom prst="actionButtonForwardNex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1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6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1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6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>
                      <p:stCondLst>
                        <p:cond delay="0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1" dur="1000" fill="hold"/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38889E-6 1.11022E-16 C 0.02083 -0.05347 0.04444 -0.1044 0.06545 -0.15764 C 0.0967 -0.23611 0.11944 -0.30579 0.13976 -0.38912 C 0.1467 -0.41782 0.15555 -0.44514 0.16389 -0.47292 C 0.17101 -0.49699 0.17239 -0.52407 0.17621 -0.54931 C 0.17344 -0.60116 0.1743 -0.57176 0.1743 -0.6375 " pathEditMode="relative" rAng="0" ptsTypes="fffffA">
                                      <p:cBhvr>
                                        <p:cTn id="36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800" y="-319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"/>
                  </p:tgtEl>
                </p:cond>
              </p:nextCondLst>
            </p:seq>
            <p:seq concurrent="1" nextAc="seek">
              <p:cTn id="37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8" fill="hold">
                      <p:stCondLst>
                        <p:cond delay="0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3.7037E-6 C 0.00416 -0.0287 0.02257 -0.04259 0.03836 -0.05949 C 0.05382 -0.07592 0.05677 -0.0824 0.07361 -0.09745 C 0.09722 -0.11851 0.12222 -0.13541 0.14566 -0.15694 C 0.15191 -0.1625 0.16232 -0.17083 0.16805 -0.17801 C 0.1842 -0.1993 0.1618 -0.17685 0.18107 -0.19421 C 0.19218 -0.21597 0.20764 -0.23264 0.22361 -0.24884 C 0.23298 -0.25856 0.24184 -0.2699 0.25104 -0.27963 C 0.25382 -0.28194 0.25451 -0.28634 0.25677 -0.28912 C 0.25937 -0.29236 0.26319 -0.29328 0.2658 -0.29606 C 0.27534 -0.30578 0.28055 -0.31967 0.28819 -0.33171 C 0.29253 -0.34838 0.28628 -0.32777 0.29548 -0.34583 C 0.29652 -0.34791 0.29635 -0.35092 0.29739 -0.35301 C 0.29965 -0.35787 0.3026 -0.36226 0.30486 -0.36689 C 0.31007 -0.37685 0.3125 -0.38819 0.31788 -0.39791 C 0.32014 -0.40694 0.32135 -0.41689 0.32326 -0.42639 C 0.32465 -0.44884 0.32725 -0.46851 0.32899 -0.49027 C 0.32951 -0.53125 0.32916 -0.57222 0.33073 -0.61296 C 0.33107 -0.61689 0.33559 -0.6412 0.34201 -0.6412 " pathEditMode="relative" rAng="0" ptsTypes="ffffffffffffffffffA">
                                      <p:cBhvr>
                                        <p:cTn id="41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100" y="-321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42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3" fill="hold">
                      <p:stCondLst>
                        <p:cond delay="0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4.07407E-6 C 0.02517 -0.02314 0.05278 -0.04467 0.07969 -0.06365 C 0.09896 -0.07731 0.11962 -0.08773 0.13872 -0.10138 C 0.16406 -0.11967 0.18993 -0.13726 0.2151 -0.15555 C 0.22517 -0.16296 0.23368 -0.17106 0.24462 -0.17708 C 0.2526 -0.19328 0.24323 -0.17731 0.25313 -0.18634 C 0.25885 -0.19143 0.26389 -0.19861 0.26892 -0.20532 C 0.27031 -0.20717 0.27066 -0.21064 0.2724 -0.2125 C 0.27431 -0.21435 0.27691 -0.21412 0.27917 -0.21481 C 0.30833 -0.25393 0.33872 -0.2912 0.36771 -0.33009 C 0.37743 -0.34328 0.38559 -0.36018 0.39549 -0.37268 C 0.40035 -0.37893 0.41094 -0.38935 0.41094 -0.38912 C 0.41632 -0.41018 0.42726 -0.42963 0.43351 -0.45046 C 0.44583 -0.49189 0.45799 -0.5331 0.46823 -0.57546 C 0.47031 -0.63055 0.46997 -0.61018 0.46997 -0.63657 " pathEditMode="relative" rAng="0" ptsTypes="ffffffffffffffA">
                                      <p:cBhvr>
                                        <p:cTn id="46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3500" y="-318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  <p:seq concurrent="1" nextAc="seek">
              <p:cTn id="47" restart="whenNotActive" fill="hold" evtFilter="cancelBubble" nodeType="interactiveSeq">
                <p:stCondLst>
                  <p:cond evt="onClick" delay="0">
                    <p:tgtEl>
                      <p:spTgt spid="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8" fill="hold">
                      <p:stCondLst>
                        <p:cond delay="0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33333E-7 -8.88889E-6 C 0.02813 -0.04792 0.05452 -0.09792 0.07934 -0.14931 C 0.10296 -0.19839 0.11355 -0.25626 0.13282 -0.30788 C 0.13455 -0.3213 0.13698 -0.33241 0.14132 -0.34468 C 0.14184 -0.34931 0.14202 -0.35417 0.14306 -0.35857 C 0.14497 -0.36644 0.15 -0.38149 0.15 -0.38149 C 0.15209 -0.39746 0.154 -0.41389 0.15695 -0.42964 C 0.16233 -0.50186 0.16216 -0.57292 0.16216 -0.64584 " pathEditMode="relative" ptsTypes="fffffffA">
                                      <p:cBhvr>
                                        <p:cTn id="51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"/>
                  </p:tgtEl>
                </p:cond>
              </p:nextCondLst>
            </p:seq>
            <p:seq concurrent="1" nextAc="seek">
              <p:cTn id="52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3" fill="hold">
                      <p:stCondLst>
                        <p:cond delay="0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-1.11111E-6 C -0.0349 -0.02291 -0.05781 -0.03541 -0.09653 -0.04814 C -0.10538 -0.05115 -0.12708 -0.06111 -0.13785 -0.06203 C -0.15972 -0.06389 -0.1816 -0.06365 -0.20347 -0.06435 C -0.22222 -0.06713 -0.24167 -0.06875 -0.26024 -0.07338 C -0.26962 -0.07569 -0.27622 -0.08078 -0.28611 -0.08264 C -0.30781 -0.09236 -0.32274 -0.08935 -0.35 -0.09189 C -0.38715 -0.10856 -0.42483 -0.11597 -0.46372 -0.12176 C -0.47569 -0.12569 -0.48507 -0.13194 -0.49653 -0.13773 C -0.50955 -0.15509 -0.51719 -0.15393 -0.53264 -0.16319 C -0.54601 -0.17106 -0.54861 -0.1743 -0.56372 -0.18611 C -0.56823 -0.18958 -0.57326 -0.19166 -0.5776 -0.19537 C -0.58108 -0.19838 -0.58438 -0.20139 -0.58785 -0.20439 C -0.60052 -0.21574 -0.58524 -0.19629 -0.59826 -0.21134 C -0.60069 -0.21412 -0.6026 -0.21782 -0.60504 -0.2206 C -0.61198 -0.2287 -0.60885 -0.22222 -0.61719 -0.22986 C -0.62379 -0.23588 -0.6309 -0.25023 -0.63611 -0.2574 C -0.63906 -0.26134 -0.6408 -0.26643 -0.64306 -0.27106 C -0.64427 -0.27338 -0.64653 -0.27801 -0.64653 -0.27801 C -0.65017 -0.29722 -0.65486 -0.3162 -0.65851 -0.33541 C -0.65799 -0.35532 -0.65781 -0.37546 -0.65677 -0.39537 C -0.65625 -0.40694 -0.65174 -0.42986 -0.65174 -0.42986 C -0.65035 -0.45671 -0.6474 -0.47847 -0.64653 -0.50555 C -0.6441 -0.57453 -0.65 -0.5493 -0.64306 -0.57685 C -0.64149 -0.59166 -0.63889 -0.6037 -0.63611 -0.61828 C -0.6342 -0.6287 -0.63611 -0.63981 -0.63611 -0.65046 " pathEditMode="relative" ptsTypes="fffffffffffffffffffffffffA">
                                      <p:cBhvr>
                                        <p:cTn id="56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57" restart="whenNotActive" fill="hold" evtFilter="cancelBubble" nodeType="interactiveSeq">
                <p:stCondLst>
                  <p:cond evt="onClick" delay="0">
                    <p:tgtEl>
                      <p:spTgt spid="103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8" fill="hold">
                      <p:stCondLst>
                        <p:cond delay="0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1458 -0.00277 C -0.01528 -0.01064 -0.04392 -0.02546 -0.07344 -0.03472 C -0.13281 -0.05416 -0.19375 -0.06365 -0.25451 -0.07152 C -0.2901 -0.08356 -0.31094 -0.12754 -0.33212 -0.16365 C -0.35174 -0.19676 -0.37309 -0.2287 -0.39236 -0.26226 C -0.40312 -0.28101 -0.40885 -0.29884 -0.41823 -0.31759 C -0.42639 -0.36018 -0.41632 -0.32037 -0.42691 -0.34282 C -0.43437 -0.35833 -0.43976 -0.38958 -0.44236 -0.40717 C -0.44479 -0.42407 -0.44931 -0.45764 -0.44931 -0.4574 C -0.44965 -0.47569 -0.44983 -0.56782 -0.45278 -0.60717 C -0.45417 -0.62546 -0.45955 -0.64375 -0.45955 -0.66226 " pathEditMode="relative" rAng="0" ptsTypes="ffffffffffA">
                                      <p:cBhvr>
                                        <p:cTn id="61" dur="2000" fill="hold"/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3700" y="-330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30"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6" descr="https://otkrit-ka.ru/uploads/posts/2021-07/medium/krasivye-kartinki-znaki-bolshe-menshe-ravno-5.jpg"/>
          <p:cNvPicPr>
            <a:picLocks noChangeAspect="1" noChangeArrowheads="1"/>
          </p:cNvPicPr>
          <p:nvPr/>
        </p:nvPicPr>
        <p:blipFill>
          <a:blip r:embed="rId2" cstate="print"/>
          <a:srcRect t="50636" r="80000" b="15995"/>
          <a:stretch>
            <a:fillRect/>
          </a:stretch>
        </p:blipFill>
        <p:spPr bwMode="auto">
          <a:xfrm>
            <a:off x="2714612" y="5000636"/>
            <a:ext cx="1276360" cy="1500198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</p:pic>
      <p:pic>
        <p:nvPicPr>
          <p:cNvPr id="19" name="Picture 6" descr="https://otkrit-ka.ru/uploads/posts/2021-07/medium/krasivye-kartinki-znaki-bolshe-menshe-ravno-5.jpg"/>
          <p:cNvPicPr>
            <a:picLocks noChangeAspect="1" noChangeArrowheads="1"/>
          </p:cNvPicPr>
          <p:nvPr/>
        </p:nvPicPr>
        <p:blipFill>
          <a:blip r:embed="rId2" cstate="print"/>
          <a:srcRect l="80299" b="62288"/>
          <a:stretch>
            <a:fillRect/>
          </a:stretch>
        </p:blipFill>
        <p:spPr bwMode="auto">
          <a:xfrm>
            <a:off x="7572396" y="1357298"/>
            <a:ext cx="1142976" cy="1541345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</p:pic>
      <p:pic>
        <p:nvPicPr>
          <p:cNvPr id="20" name="Picture 6" descr="https://otkrit-ka.ru/uploads/posts/2021-07/medium/krasivye-kartinki-znaki-bolshe-menshe-ravno-5.jpg"/>
          <p:cNvPicPr>
            <a:picLocks noChangeAspect="1" noChangeArrowheads="1"/>
          </p:cNvPicPr>
          <p:nvPr/>
        </p:nvPicPr>
        <p:blipFill>
          <a:blip r:embed="rId2" cstate="print"/>
          <a:srcRect r="80298" b="62500"/>
          <a:stretch>
            <a:fillRect/>
          </a:stretch>
        </p:blipFill>
        <p:spPr bwMode="auto">
          <a:xfrm>
            <a:off x="357158" y="5000636"/>
            <a:ext cx="1143008" cy="1471626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</p:pic>
      <p:pic>
        <p:nvPicPr>
          <p:cNvPr id="29704" name="Picture 8" descr="Задачи на сравнение для дошкольников в картинках."/>
          <p:cNvPicPr>
            <a:picLocks noChangeAspect="1" noChangeArrowheads="1"/>
          </p:cNvPicPr>
          <p:nvPr/>
        </p:nvPicPr>
        <p:blipFill>
          <a:blip r:embed="rId3" cstate="print"/>
          <a:srcRect l="61072" t="70338" r="3571" b="10694"/>
          <a:stretch>
            <a:fillRect/>
          </a:stretch>
        </p:blipFill>
        <p:spPr bwMode="auto">
          <a:xfrm>
            <a:off x="5214942" y="3571876"/>
            <a:ext cx="1428760" cy="1039098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</p:pic>
      <p:pic>
        <p:nvPicPr>
          <p:cNvPr id="22" name="Picture 8" descr="Задачи на сравнение для дошкольников в картинках."/>
          <p:cNvPicPr>
            <a:picLocks noChangeAspect="1" noChangeArrowheads="1"/>
          </p:cNvPicPr>
          <p:nvPr/>
        </p:nvPicPr>
        <p:blipFill>
          <a:blip r:embed="rId3" cstate="print"/>
          <a:srcRect l="3310" t="47313" r="65857" b="35300"/>
          <a:stretch>
            <a:fillRect/>
          </a:stretch>
        </p:blipFill>
        <p:spPr bwMode="auto">
          <a:xfrm>
            <a:off x="7380091" y="3571876"/>
            <a:ext cx="1401700" cy="1071570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</p:pic>
      <p:pic>
        <p:nvPicPr>
          <p:cNvPr id="23" name="Picture 8" descr="Задачи на сравнение для дошкольников в картинках."/>
          <p:cNvPicPr>
            <a:picLocks noChangeAspect="1" noChangeArrowheads="1"/>
          </p:cNvPicPr>
          <p:nvPr/>
        </p:nvPicPr>
        <p:blipFill>
          <a:blip r:embed="rId3" cstate="print"/>
          <a:srcRect l="5357" t="25079" r="63571" b="57534"/>
          <a:stretch>
            <a:fillRect/>
          </a:stretch>
        </p:blipFill>
        <p:spPr bwMode="auto">
          <a:xfrm>
            <a:off x="2643174" y="1357298"/>
            <a:ext cx="1646321" cy="1143008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</p:pic>
      <p:pic>
        <p:nvPicPr>
          <p:cNvPr id="24" name="Picture 8" descr="Задачи на сравнение для дошкольников в картинках."/>
          <p:cNvPicPr>
            <a:picLocks noChangeAspect="1" noChangeArrowheads="1"/>
          </p:cNvPicPr>
          <p:nvPr/>
        </p:nvPicPr>
        <p:blipFill>
          <a:blip r:embed="rId3" cstate="print"/>
          <a:srcRect l="60000" t="25290" r="4642" b="57323"/>
          <a:stretch>
            <a:fillRect/>
          </a:stretch>
        </p:blipFill>
        <p:spPr bwMode="auto">
          <a:xfrm>
            <a:off x="357158" y="1357298"/>
            <a:ext cx="1643074" cy="1143008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</p:pic>
      <p:pic>
        <p:nvPicPr>
          <p:cNvPr id="25" name="Picture 8" descr="Задачи на сравнение для дошкольников в картинках."/>
          <p:cNvPicPr>
            <a:picLocks noChangeAspect="1" noChangeArrowheads="1"/>
          </p:cNvPicPr>
          <p:nvPr/>
        </p:nvPicPr>
        <p:blipFill>
          <a:blip r:embed="rId3" cstate="print"/>
          <a:srcRect l="60500" t="1581" r="3071" b="79452"/>
          <a:stretch>
            <a:fillRect/>
          </a:stretch>
        </p:blipFill>
        <p:spPr bwMode="auto">
          <a:xfrm>
            <a:off x="2643174" y="3357562"/>
            <a:ext cx="1595449" cy="1126199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</p:pic>
      <p:pic>
        <p:nvPicPr>
          <p:cNvPr id="26" name="Picture 8" descr="Задачи на сравнение для дошкольников в картинках."/>
          <p:cNvPicPr>
            <a:picLocks noChangeAspect="1" noChangeArrowheads="1"/>
          </p:cNvPicPr>
          <p:nvPr/>
        </p:nvPicPr>
        <p:blipFill>
          <a:blip r:embed="rId3" cstate="print"/>
          <a:srcRect l="3214" t="1712" r="60357" b="80110"/>
          <a:stretch>
            <a:fillRect/>
          </a:stretch>
        </p:blipFill>
        <p:spPr bwMode="auto">
          <a:xfrm>
            <a:off x="5286380" y="1643050"/>
            <a:ext cx="1543305" cy="1143008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</p:pic>
      <p:pic>
        <p:nvPicPr>
          <p:cNvPr id="27" name="Picture 8" descr="Задачи на сравнение для дошкольников в картинках."/>
          <p:cNvPicPr>
            <a:picLocks noChangeAspect="1" noChangeArrowheads="1"/>
          </p:cNvPicPr>
          <p:nvPr/>
        </p:nvPicPr>
        <p:blipFill>
          <a:blip r:embed="rId3" cstate="print"/>
          <a:srcRect l="3072" t="71023" r="59428" b="11590"/>
          <a:stretch>
            <a:fillRect/>
          </a:stretch>
        </p:blipFill>
        <p:spPr bwMode="auto">
          <a:xfrm>
            <a:off x="7257419" y="5429264"/>
            <a:ext cx="1591120" cy="1000132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</p:pic>
      <p:pic>
        <p:nvPicPr>
          <p:cNvPr id="28" name="Picture 8" descr="Задачи на сравнение для дошкольников в картинках."/>
          <p:cNvPicPr>
            <a:picLocks noChangeAspect="1" noChangeArrowheads="1"/>
          </p:cNvPicPr>
          <p:nvPr/>
        </p:nvPicPr>
        <p:blipFill>
          <a:blip r:embed="rId3" cstate="print"/>
          <a:srcRect l="60786" t="47998" r="2785" b="33825"/>
          <a:stretch>
            <a:fillRect/>
          </a:stretch>
        </p:blipFill>
        <p:spPr bwMode="auto">
          <a:xfrm>
            <a:off x="5072066" y="5429264"/>
            <a:ext cx="1472245" cy="995930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</p:pic>
      <p:pic>
        <p:nvPicPr>
          <p:cNvPr id="29706" name="Picture 10" descr="Тренажер по теме &quot;Больше, меньше, либо равно&quot;. 1 класс - презентация онлайн"/>
          <p:cNvPicPr>
            <a:picLocks noChangeAspect="1" noChangeArrowheads="1"/>
          </p:cNvPicPr>
          <p:nvPr/>
        </p:nvPicPr>
        <p:blipFill>
          <a:blip r:embed="rId4" cstate="print"/>
          <a:srcRect l="2799" t="24511" r="67171" b="32464"/>
          <a:stretch>
            <a:fillRect/>
          </a:stretch>
        </p:blipFill>
        <p:spPr bwMode="auto">
          <a:xfrm>
            <a:off x="357158" y="3143248"/>
            <a:ext cx="1331344" cy="1428760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</p:pic>
      <p:sp>
        <p:nvSpPr>
          <p:cNvPr id="31" name="TextBox 30"/>
          <p:cNvSpPr txBox="1"/>
          <p:nvPr/>
        </p:nvSpPr>
        <p:spPr>
          <a:xfrm>
            <a:off x="1988148" y="0"/>
            <a:ext cx="494558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b="1" dirty="0" smtClean="0">
                <a:solidFill>
                  <a:srgbClr val="0070C0"/>
                </a:solidFill>
              </a:rPr>
              <a:t>Сравни колличество предметов.</a:t>
            </a:r>
          </a:p>
          <a:p>
            <a:pPr algn="ctr"/>
            <a:r>
              <a:rPr lang="ru-RU" b="1" dirty="0" smtClean="0">
                <a:solidFill>
                  <a:srgbClr val="0070C0"/>
                </a:solidFill>
              </a:rPr>
              <a:t> Поставь нужные цифры и знаки .</a:t>
            </a:r>
            <a:endParaRPr lang="ru-RU" b="1" dirty="0">
              <a:solidFill>
                <a:srgbClr val="0070C0"/>
              </a:solidFill>
            </a:endParaRPr>
          </a:p>
        </p:txBody>
      </p:sp>
      <p:sp>
        <p:nvSpPr>
          <p:cNvPr id="40" name="Прямоугольник 39"/>
          <p:cNvSpPr/>
          <p:nvPr/>
        </p:nvSpPr>
        <p:spPr>
          <a:xfrm>
            <a:off x="4214810" y="642918"/>
            <a:ext cx="428628" cy="428628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&gt;</a:t>
            </a:r>
            <a:endParaRPr lang="ru-RU" dirty="0"/>
          </a:p>
        </p:txBody>
      </p:sp>
      <p:sp>
        <p:nvSpPr>
          <p:cNvPr id="45" name="2a"/>
          <p:cNvSpPr/>
          <p:nvPr/>
        </p:nvSpPr>
        <p:spPr>
          <a:xfrm>
            <a:off x="1928794" y="3571876"/>
            <a:ext cx="428628" cy="428628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&gt;</a:t>
            </a:r>
            <a:endParaRPr lang="ru-RU" dirty="0"/>
          </a:p>
        </p:txBody>
      </p:sp>
      <p:sp>
        <p:nvSpPr>
          <p:cNvPr id="46" name="Прямоугольник 45"/>
          <p:cNvSpPr/>
          <p:nvPr/>
        </p:nvSpPr>
        <p:spPr>
          <a:xfrm>
            <a:off x="3357554" y="642918"/>
            <a:ext cx="428628" cy="428628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=</a:t>
            </a:r>
            <a:endParaRPr lang="ru-RU" dirty="0"/>
          </a:p>
        </p:txBody>
      </p:sp>
      <p:sp>
        <p:nvSpPr>
          <p:cNvPr id="51" name="2"/>
          <p:cNvSpPr/>
          <p:nvPr/>
        </p:nvSpPr>
        <p:spPr>
          <a:xfrm>
            <a:off x="2071670" y="1643050"/>
            <a:ext cx="428628" cy="428628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&gt;</a:t>
            </a:r>
            <a:endParaRPr lang="ru-RU" dirty="0"/>
          </a:p>
        </p:txBody>
      </p:sp>
      <p:sp>
        <p:nvSpPr>
          <p:cNvPr id="52" name="Прямоугольник 51"/>
          <p:cNvSpPr/>
          <p:nvPr/>
        </p:nvSpPr>
        <p:spPr>
          <a:xfrm>
            <a:off x="5072066" y="642918"/>
            <a:ext cx="428628" cy="428628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&lt;</a:t>
            </a:r>
            <a:endParaRPr lang="ru-RU" dirty="0"/>
          </a:p>
        </p:txBody>
      </p:sp>
      <p:sp>
        <p:nvSpPr>
          <p:cNvPr id="53" name="2б"/>
          <p:cNvSpPr/>
          <p:nvPr/>
        </p:nvSpPr>
        <p:spPr>
          <a:xfrm>
            <a:off x="1928794" y="5500702"/>
            <a:ext cx="428628" cy="428628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&gt;</a:t>
            </a:r>
            <a:endParaRPr lang="ru-RU" dirty="0"/>
          </a:p>
        </p:txBody>
      </p:sp>
      <p:sp>
        <p:nvSpPr>
          <p:cNvPr id="54" name="2д"/>
          <p:cNvSpPr/>
          <p:nvPr/>
        </p:nvSpPr>
        <p:spPr>
          <a:xfrm>
            <a:off x="6715140" y="5715016"/>
            <a:ext cx="428628" cy="428628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&gt;</a:t>
            </a:r>
            <a:endParaRPr lang="ru-RU" dirty="0"/>
          </a:p>
        </p:txBody>
      </p:sp>
      <p:sp>
        <p:nvSpPr>
          <p:cNvPr id="56" name="2в"/>
          <p:cNvSpPr/>
          <p:nvPr/>
        </p:nvSpPr>
        <p:spPr>
          <a:xfrm>
            <a:off x="7000892" y="2000240"/>
            <a:ext cx="428628" cy="428628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&gt;</a:t>
            </a:r>
            <a:endParaRPr lang="ru-RU" dirty="0"/>
          </a:p>
        </p:txBody>
      </p:sp>
      <p:sp>
        <p:nvSpPr>
          <p:cNvPr id="57" name="2г"/>
          <p:cNvSpPr/>
          <p:nvPr/>
        </p:nvSpPr>
        <p:spPr>
          <a:xfrm>
            <a:off x="6786578" y="3857628"/>
            <a:ext cx="428628" cy="428628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&gt;</a:t>
            </a:r>
            <a:endParaRPr lang="ru-RU" dirty="0"/>
          </a:p>
        </p:txBody>
      </p:sp>
      <p:sp>
        <p:nvSpPr>
          <p:cNvPr id="29" name="Управляющая кнопка: далее 28">
            <a:hlinkClick r:id="" action="ppaction://hlinkshowjump?jump=nextslide" highlightClick="1"/>
          </p:cNvPr>
          <p:cNvSpPr/>
          <p:nvPr/>
        </p:nvSpPr>
        <p:spPr>
          <a:xfrm>
            <a:off x="8673056" y="6244188"/>
            <a:ext cx="470944" cy="613812"/>
          </a:xfrm>
          <a:prstGeom prst="actionButtonForwardNex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" name="3"/>
          <p:cNvSpPr/>
          <p:nvPr/>
        </p:nvSpPr>
        <p:spPr>
          <a:xfrm>
            <a:off x="2071670" y="2143116"/>
            <a:ext cx="428628" cy="428628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&lt;</a:t>
            </a:r>
            <a:endParaRPr lang="ru-RU" dirty="0"/>
          </a:p>
        </p:txBody>
      </p:sp>
      <p:sp>
        <p:nvSpPr>
          <p:cNvPr id="32" name="1"/>
          <p:cNvSpPr/>
          <p:nvPr/>
        </p:nvSpPr>
        <p:spPr>
          <a:xfrm>
            <a:off x="2071670" y="1142984"/>
            <a:ext cx="428628" cy="428628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=</a:t>
            </a:r>
            <a:endParaRPr lang="ru-RU" dirty="0"/>
          </a:p>
        </p:txBody>
      </p:sp>
      <p:sp>
        <p:nvSpPr>
          <p:cNvPr id="33" name="3д"/>
          <p:cNvSpPr/>
          <p:nvPr/>
        </p:nvSpPr>
        <p:spPr>
          <a:xfrm>
            <a:off x="6715140" y="6215082"/>
            <a:ext cx="428628" cy="428628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&lt;</a:t>
            </a:r>
            <a:endParaRPr lang="ru-RU" dirty="0"/>
          </a:p>
        </p:txBody>
      </p:sp>
      <p:sp>
        <p:nvSpPr>
          <p:cNvPr id="34" name="1д"/>
          <p:cNvSpPr/>
          <p:nvPr/>
        </p:nvSpPr>
        <p:spPr>
          <a:xfrm>
            <a:off x="6715140" y="5214950"/>
            <a:ext cx="428628" cy="428628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=</a:t>
            </a:r>
            <a:endParaRPr lang="ru-RU" dirty="0"/>
          </a:p>
        </p:txBody>
      </p:sp>
      <p:sp>
        <p:nvSpPr>
          <p:cNvPr id="35" name="3г"/>
          <p:cNvSpPr/>
          <p:nvPr/>
        </p:nvSpPr>
        <p:spPr>
          <a:xfrm>
            <a:off x="6786578" y="4357694"/>
            <a:ext cx="428628" cy="428628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&lt;</a:t>
            </a:r>
            <a:endParaRPr lang="ru-RU" dirty="0"/>
          </a:p>
        </p:txBody>
      </p:sp>
      <p:sp>
        <p:nvSpPr>
          <p:cNvPr id="36" name="1г"/>
          <p:cNvSpPr/>
          <p:nvPr/>
        </p:nvSpPr>
        <p:spPr>
          <a:xfrm>
            <a:off x="6786578" y="3357562"/>
            <a:ext cx="428628" cy="428628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=</a:t>
            </a:r>
            <a:endParaRPr lang="ru-RU" dirty="0"/>
          </a:p>
        </p:txBody>
      </p:sp>
      <p:sp>
        <p:nvSpPr>
          <p:cNvPr id="37" name="3в"/>
          <p:cNvSpPr/>
          <p:nvPr/>
        </p:nvSpPr>
        <p:spPr>
          <a:xfrm>
            <a:off x="7000892" y="2500306"/>
            <a:ext cx="428628" cy="428628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&lt;</a:t>
            </a:r>
            <a:endParaRPr lang="ru-RU" dirty="0"/>
          </a:p>
        </p:txBody>
      </p:sp>
      <p:sp>
        <p:nvSpPr>
          <p:cNvPr id="38" name="1в"/>
          <p:cNvSpPr/>
          <p:nvPr/>
        </p:nvSpPr>
        <p:spPr>
          <a:xfrm>
            <a:off x="7000892" y="1500174"/>
            <a:ext cx="428628" cy="428628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=</a:t>
            </a:r>
            <a:endParaRPr lang="ru-RU" dirty="0"/>
          </a:p>
        </p:txBody>
      </p:sp>
      <p:sp>
        <p:nvSpPr>
          <p:cNvPr id="39" name="1a"/>
          <p:cNvSpPr/>
          <p:nvPr/>
        </p:nvSpPr>
        <p:spPr>
          <a:xfrm>
            <a:off x="1928794" y="3071810"/>
            <a:ext cx="428628" cy="428628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=</a:t>
            </a:r>
            <a:endParaRPr lang="ru-RU" dirty="0"/>
          </a:p>
        </p:txBody>
      </p:sp>
      <p:sp>
        <p:nvSpPr>
          <p:cNvPr id="41" name="3a"/>
          <p:cNvSpPr/>
          <p:nvPr/>
        </p:nvSpPr>
        <p:spPr>
          <a:xfrm>
            <a:off x="1928794" y="4071942"/>
            <a:ext cx="428628" cy="428628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&lt;</a:t>
            </a:r>
            <a:endParaRPr lang="ru-RU" dirty="0"/>
          </a:p>
        </p:txBody>
      </p:sp>
      <p:sp>
        <p:nvSpPr>
          <p:cNvPr id="42" name="3б"/>
          <p:cNvSpPr/>
          <p:nvPr/>
        </p:nvSpPr>
        <p:spPr>
          <a:xfrm>
            <a:off x="1928794" y="6000768"/>
            <a:ext cx="428628" cy="428628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&lt;</a:t>
            </a:r>
            <a:endParaRPr lang="ru-RU" dirty="0"/>
          </a:p>
        </p:txBody>
      </p:sp>
      <p:sp>
        <p:nvSpPr>
          <p:cNvPr id="43" name="1б"/>
          <p:cNvSpPr/>
          <p:nvPr/>
        </p:nvSpPr>
        <p:spPr>
          <a:xfrm>
            <a:off x="1928794" y="5000636"/>
            <a:ext cx="428628" cy="428628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=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2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5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1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3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0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3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9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4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5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6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5"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4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>
                      <p:stCondLst>
                        <p:cond delay="0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1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4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3"/>
                  </p:tgtEl>
                </p:cond>
              </p:nextCondLst>
            </p:seq>
            <p:seq concurrent="1" nextAc="seek">
              <p:cTn id="37" restart="whenNotActive" fill="hold" evtFilter="cancelBubble" nodeType="interactiveSeq">
                <p:stCondLst>
                  <p:cond evt="onClick" delay="0">
                    <p:tgtEl>
                      <p:spTgt spid="5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8" fill="hold">
                      <p:stCondLst>
                        <p:cond delay="0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3"/>
                  </p:tgtEl>
                </p:cond>
              </p:nextCondLst>
            </p:seq>
            <p:seq concurrent="1" nextAc="seek">
              <p:cTn id="42" restart="whenNotActive" fill="hold" evtFilter="cancelBubble" nodeType="interactiveSeq">
                <p:stCondLst>
                  <p:cond evt="onClick" delay="0">
                    <p:tgtEl>
                      <p:spTgt spid="4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3" fill="hold">
                      <p:stCondLst>
                        <p:cond delay="0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5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46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2"/>
                  </p:tgtEl>
                </p:cond>
              </p:nextCondLst>
            </p:seq>
            <p:seq concurrent="1" nextAc="seek">
              <p:cTn id="47" restart="whenNotActive" fill="hold" evtFilter="cancelBubble" nodeType="interactiveSeq">
                <p:stCondLst>
                  <p:cond evt="onClick" delay="0">
                    <p:tgtEl>
                      <p:spTgt spid="3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8" fill="hold">
                      <p:stCondLst>
                        <p:cond delay="0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8"/>
                  </p:tgtEl>
                </p:cond>
              </p:nextCondLst>
            </p:seq>
            <p:seq concurrent="1" nextAc="seek">
              <p:cTn id="52" restart="whenNotActive" fill="hold" evtFilter="cancelBubble" nodeType="interactiveSeq">
                <p:stCondLst>
                  <p:cond evt="onClick" delay="0">
                    <p:tgtEl>
                      <p:spTgt spid="5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3" fill="hold">
                      <p:stCondLst>
                        <p:cond delay="0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6"/>
                  </p:tgtEl>
                </p:cond>
              </p:nextCondLst>
            </p:seq>
            <p:seq concurrent="1" nextAc="seek">
              <p:cTn id="57" restart="whenNotActive" fill="hold" evtFilter="cancelBubble" nodeType="interactiveSeq">
                <p:stCondLst>
                  <p:cond evt="onClick" delay="0">
                    <p:tgtEl>
                      <p:spTgt spid="3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8" fill="hold">
                      <p:stCondLst>
                        <p:cond delay="0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5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1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7"/>
                  </p:tgtEl>
                </p:cond>
              </p:nextCondLst>
            </p:seq>
            <p:seq concurrent="1" nextAc="seek">
              <p:cTn id="62" restart="whenNotActive" fill="hold" evtFilter="cancelBubble" nodeType="interactiveSeq">
                <p:stCondLst>
                  <p:cond evt="onClick" delay="0">
                    <p:tgtEl>
                      <p:spTgt spid="3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3" fill="hold">
                      <p:stCondLst>
                        <p:cond delay="0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6"/>
                  </p:tgtEl>
                </p:cond>
              </p:nextCondLst>
            </p:seq>
            <p:seq concurrent="1" nextAc="seek">
              <p:cTn id="67" restart="whenNotActive" fill="hold" evtFilter="cancelBubble" nodeType="interactiveSeq">
                <p:stCondLst>
                  <p:cond evt="onClick" delay="0">
                    <p:tgtEl>
                      <p:spTgt spid="5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8" fill="hold">
                      <p:stCondLst>
                        <p:cond delay="0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7"/>
                  </p:tgtEl>
                </p:cond>
              </p:nextCondLst>
            </p:seq>
            <p:seq concurrent="1" nextAc="seek">
              <p:cTn id="72" restart="whenNotActive" fill="hold" evtFilter="cancelBubble" nodeType="interactiveSeq">
                <p:stCondLst>
                  <p:cond evt="onClick" delay="0">
                    <p:tgtEl>
                      <p:spTgt spid="3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3" fill="hold">
                      <p:stCondLst>
                        <p:cond delay="0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5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76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5"/>
                  </p:tgtEl>
                </p:cond>
              </p:nextCondLst>
            </p:seq>
            <p:seq concurrent="1" nextAc="seek">
              <p:cTn id="77" restart="whenNotActive" fill="hold" evtFilter="cancelBubble" nodeType="interactiveSeq">
                <p:stCondLst>
                  <p:cond evt="onClick" delay="0">
                    <p:tgtEl>
                      <p:spTgt spid="3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8" fill="hold">
                      <p:stCondLst>
                        <p:cond delay="0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4"/>
                  </p:tgtEl>
                </p:cond>
              </p:nextCondLst>
            </p:seq>
            <p:seq concurrent="1" nextAc="seek">
              <p:cTn id="82" restart="whenNotActive" fill="hold" evtFilter="cancelBubble" nodeType="interactiveSeq">
                <p:stCondLst>
                  <p:cond evt="onClick" delay="0">
                    <p:tgtEl>
                      <p:spTgt spid="5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3" fill="hold">
                      <p:stCondLst>
                        <p:cond delay="0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35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86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4"/>
                  </p:tgtEl>
                </p:cond>
              </p:nextCondLst>
            </p:seq>
            <p:seq concurrent="1" nextAc="seek">
              <p:cTn id="87" restart="whenNotActive" fill="hold" evtFilter="cancelBubble" nodeType="interactiveSeq">
                <p:stCondLst>
                  <p:cond evt="onClick" delay="0">
                    <p:tgtEl>
                      <p:spTgt spid="3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8" fill="hold">
                      <p:stCondLst>
                        <p:cond delay="0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3"/>
                  </p:tgtEl>
                </p:cond>
              </p:nextCondLst>
            </p:seq>
          </p:childTnLst>
        </p:cTn>
      </p:par>
    </p:tnLst>
    <p:bldLst>
      <p:bldP spid="45" grpId="0" animBg="1"/>
      <p:bldP spid="51" grpId="0" animBg="1"/>
      <p:bldP spid="53" grpId="0" animBg="1"/>
      <p:bldP spid="54" grpId="0" animBg="1"/>
      <p:bldP spid="56" grpId="0" animBg="1"/>
      <p:bldP spid="57" grpId="0" animBg="1"/>
      <p:bldP spid="30" grpId="0" animBg="1"/>
      <p:bldP spid="32" grpId="0" animBg="1"/>
      <p:bldP spid="33" grpId="0" animBg="1"/>
      <p:bldP spid="34" grpId="0" animBg="1"/>
      <p:bldP spid="35" grpId="0" animBg="1"/>
      <p:bldP spid="36" grpId="0" animBg="1"/>
      <p:bldP spid="37" grpId="0" animBg="1"/>
      <p:bldP spid="38" grpId="0" animBg="1"/>
      <p:bldP spid="39" grpId="0" animBg="1"/>
      <p:bldP spid="41" grpId="0" animBg="1"/>
      <p:bldP spid="42" grpId="0" animBg="1"/>
      <p:bldP spid="4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358023" y="857232"/>
            <a:ext cx="4517583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r>
              <a:rPr lang="ru-RU" sz="8000" b="1" cap="none" spc="0" dirty="0" smtClean="0">
                <a:ln/>
                <a:solidFill>
                  <a:schemeClr val="accent3"/>
                </a:solidFill>
                <a:effectLst/>
                <a:latin typeface="Segoe Print" pitchFamily="2" charset="0"/>
                <a:ea typeface="Verdana" pitchFamily="34" charset="0"/>
                <a:cs typeface="Myanmar Text" pitchFamily="34" charset="0"/>
              </a:rPr>
              <a:t>молодец</a:t>
            </a:r>
            <a:endParaRPr lang="ru-RU" sz="8000" b="1" cap="none" spc="0" dirty="0">
              <a:ln/>
              <a:solidFill>
                <a:schemeClr val="accent3"/>
              </a:solidFill>
              <a:effectLst/>
              <a:latin typeface="Segoe Print" pitchFamily="2" charset="0"/>
              <a:ea typeface="Verdana" pitchFamily="34" charset="0"/>
              <a:cs typeface="Myanmar Text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Аспект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306</TotalTime>
  <Words>126</Words>
  <Application>Microsoft Office PowerPoint</Application>
  <PresentationFormat>Экран (4:3)</PresentationFormat>
  <Paragraphs>62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Аспект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Atlant</dc:creator>
  <cp:lastModifiedBy>ольга горохова</cp:lastModifiedBy>
  <cp:revision>35</cp:revision>
  <dcterms:created xsi:type="dcterms:W3CDTF">2023-05-09T02:11:15Z</dcterms:created>
  <dcterms:modified xsi:type="dcterms:W3CDTF">2023-05-12T04:13:06Z</dcterms:modified>
</cp:coreProperties>
</file>