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8" r:id="rId3"/>
    <p:sldId id="257" r:id="rId4"/>
    <p:sldId id="261" r:id="rId5"/>
    <p:sldId id="260" r:id="rId6"/>
    <p:sldId id="26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064" autoAdjust="0"/>
  </p:normalViewPr>
  <p:slideViewPr>
    <p:cSldViewPr>
      <p:cViewPr>
        <p:scale>
          <a:sx n="79" d="100"/>
          <a:sy n="79" d="100"/>
        </p:scale>
        <p:origin x="-46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2A088E60-35EC-4603-9D19-F1769D15F79B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39AE7B79-95E6-4B7D-B902-872EDB430C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88E60-35EC-4603-9D19-F1769D15F79B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E7B79-95E6-4B7D-B902-872EDB430C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88E60-35EC-4603-9D19-F1769D15F79B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E7B79-95E6-4B7D-B902-872EDB430C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A088E60-35EC-4603-9D19-F1769D15F79B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9AE7B79-95E6-4B7D-B902-872EDB430C3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2A088E60-35EC-4603-9D19-F1769D15F79B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39AE7B79-95E6-4B7D-B902-872EDB430C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88E60-35EC-4603-9D19-F1769D15F79B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E7B79-95E6-4B7D-B902-872EDB430C3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88E60-35EC-4603-9D19-F1769D15F79B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E7B79-95E6-4B7D-B902-872EDB430C3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A088E60-35EC-4603-9D19-F1769D15F79B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9AE7B79-95E6-4B7D-B902-872EDB430C3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88E60-35EC-4603-9D19-F1769D15F79B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E7B79-95E6-4B7D-B902-872EDB430C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A088E60-35EC-4603-9D19-F1769D15F79B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9AE7B79-95E6-4B7D-B902-872EDB430C3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A088E60-35EC-4603-9D19-F1769D15F79B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9AE7B79-95E6-4B7D-B902-872EDB430C3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2A088E60-35EC-4603-9D19-F1769D15F79B}" type="datetimeFigureOut">
              <a:rPr lang="ru-RU" smtClean="0"/>
              <a:pPr/>
              <a:t>15.04.2020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9AE7B79-95E6-4B7D-B902-872EDB430C3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audio" Target="../media/audio2.wav"/><Relationship Id="rId7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audio" Target="../media/audio3.wav"/><Relationship Id="rId7" Type="http://schemas.openxmlformats.org/officeDocument/2006/relationships/image" Target="../media/image1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audio" Target="../media/audio1.wav"/><Relationship Id="rId7" Type="http://schemas.openxmlformats.org/officeDocument/2006/relationships/image" Target="../media/image17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gif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285852" y="285728"/>
            <a:ext cx="7858148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  <a:t>Музыкально-дидактическая </a:t>
            </a:r>
          </a:p>
          <a:p>
            <a:pPr algn="ctr"/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</a:rPr>
              <a:t>игра для детей старшего дошкольного возраста</a:t>
            </a:r>
          </a:p>
          <a:p>
            <a:pPr algn="ctr"/>
            <a:r>
              <a:rPr lang="ru-RU" sz="6000" b="1" dirty="0" smtClean="0">
                <a:solidFill>
                  <a:srgbClr val="C00000"/>
                </a:solidFill>
              </a:rPr>
              <a:t>«Что лишнее?»</a:t>
            </a:r>
          </a:p>
          <a:p>
            <a:endParaRPr lang="ru-RU" sz="2400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6148" name="Picture 4" descr="http://www.cliparthut.com/clip-arts/186/confused-smiley-face-clip-art-18640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3861048"/>
            <a:ext cx="1237816" cy="1600746"/>
          </a:xfrm>
          <a:prstGeom prst="rect">
            <a:avLst/>
          </a:prstGeom>
          <a:noFill/>
        </p:spPr>
      </p:pic>
      <p:pic>
        <p:nvPicPr>
          <p:cNvPr id="6150" name="Picture 6" descr="http://images.clipartpanda.com/music-notes-clip-art-png-MUSIC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3717032"/>
            <a:ext cx="5357850" cy="23217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85728"/>
            <a:ext cx="857256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Цель: </a:t>
            </a:r>
            <a:r>
              <a:rPr lang="ru-RU" sz="2000" dirty="0" smtClean="0">
                <a:solidFill>
                  <a:srgbClr val="C00000"/>
                </a:solidFill>
              </a:rPr>
              <a:t>Закрепление знаний дошкольников о музыкальных инструментах.</a:t>
            </a:r>
          </a:p>
          <a:p>
            <a:endParaRPr lang="ru-RU" sz="2000" dirty="0" smtClean="0">
              <a:solidFill>
                <a:srgbClr val="C00000"/>
              </a:solidFill>
            </a:endParaRPr>
          </a:p>
          <a:p>
            <a:r>
              <a:rPr lang="ru-RU" sz="2000" b="1" dirty="0" smtClean="0">
                <a:solidFill>
                  <a:srgbClr val="C00000"/>
                </a:solidFill>
              </a:rPr>
              <a:t>Задачи: 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solidFill>
                  <a:srgbClr val="C00000"/>
                </a:solidFill>
              </a:rPr>
              <a:t>Развивать зрительную память (запоминать название, внешний вид музыкальных инструментов);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solidFill>
                  <a:srgbClr val="C00000"/>
                </a:solidFill>
              </a:rPr>
              <a:t>Учить детей классифицировать музыкальные инструменты по группам. </a:t>
            </a:r>
          </a:p>
          <a:p>
            <a:endParaRPr lang="ru-RU" sz="2000" dirty="0" smtClean="0">
              <a:solidFill>
                <a:srgbClr val="C00000"/>
              </a:solidFill>
            </a:endParaRPr>
          </a:p>
          <a:p>
            <a:r>
              <a:rPr lang="ru-RU" sz="2000" b="1" dirty="0" smtClean="0">
                <a:solidFill>
                  <a:srgbClr val="C00000"/>
                </a:solidFill>
              </a:rPr>
              <a:t>Ход игровых действий: </a:t>
            </a:r>
          </a:p>
          <a:p>
            <a:r>
              <a:rPr lang="ru-RU" sz="2000" dirty="0" smtClean="0">
                <a:solidFill>
                  <a:srgbClr val="C00000"/>
                </a:solidFill>
              </a:rPr>
              <a:t>Детям предлагается выбрать лишний музыкальный инструмент из четырех предложенных. На первом слайде  представлены три струнных инструмента (скрипка, балалайка, арфа) и один духовой (валторна), на втором – три духовых инструмента (флейта, труба, саксофон) и один народный (баян), на третьем слайде дети увидят три ударных инструмента (тамбурин, деревянные ложки, барабан) и один струнный (гитара). По мере того, как дети называют музыкальные инструменты, музыкальный руководитель «укладывает» их на столик. Лишний инструмент исчезает.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://www.etiket-ka.ru/image/530271.png"/>
          <p:cNvPicPr>
            <a:picLocks noChangeAspect="1" noChangeArrowheads="1"/>
          </p:cNvPicPr>
          <p:nvPr/>
        </p:nvPicPr>
        <p:blipFill>
          <a:blip r:embed="rId4" cstate="print"/>
          <a:srcRect t="12083" b="41093"/>
          <a:stretch>
            <a:fillRect/>
          </a:stretch>
        </p:blipFill>
        <p:spPr bwMode="auto">
          <a:xfrm>
            <a:off x="2000232" y="2214554"/>
            <a:ext cx="4506222" cy="3143248"/>
          </a:xfrm>
          <a:prstGeom prst="rect">
            <a:avLst/>
          </a:prstGeom>
          <a:noFill/>
        </p:spPr>
      </p:pic>
      <p:pic>
        <p:nvPicPr>
          <p:cNvPr id="6" name="Picture 6" descr="http://img-fotki.yandex.ru/get/6105/147114257.32/0_d0761_605911d7_ori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9179146">
            <a:off x="979255" y="518613"/>
            <a:ext cx="2178326" cy="1568394"/>
          </a:xfrm>
          <a:prstGeom prst="rect">
            <a:avLst/>
          </a:prstGeom>
          <a:noFill/>
        </p:spPr>
      </p:pic>
      <p:pic>
        <p:nvPicPr>
          <p:cNvPr id="7" name="Picture 1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43636" y="214290"/>
            <a:ext cx="1761136" cy="2131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4" descr="http://musikinstrumente.ru/wp-content/uploads/2013/02/balalayka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7157" y="3929066"/>
            <a:ext cx="1464479" cy="2343167"/>
          </a:xfrm>
          <a:prstGeom prst="rect">
            <a:avLst/>
          </a:prstGeom>
          <a:noFill/>
        </p:spPr>
      </p:pic>
      <p:pic>
        <p:nvPicPr>
          <p:cNvPr id="9" name="Picture 8" descr="http://zhasorken.kz/wp-content/uploads/2014/12/strun081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072330" y="4429132"/>
            <a:ext cx="1190164" cy="2150754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068418" y="5504509"/>
            <a:ext cx="50688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С</a:t>
            </a:r>
            <a:r>
              <a:rPr lang="ru-RU" sz="3200" b="1" dirty="0" smtClean="0">
                <a:solidFill>
                  <a:srgbClr val="FF0000"/>
                </a:solidFill>
              </a:rPr>
              <a:t>трунные инструменты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4.44444E-6 2.60116E-6 L 0.37812 0.2598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00" y="130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1.7341E-7 L 0.34149 -0.27491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00" y="-13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50289E-6 L -0.5118 -0.33364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600" y="-16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0" name="Picture 18" descr="http://tehnikhouse.by/d/451836/d/291..png"/>
          <p:cNvPicPr>
            <a:picLocks noChangeAspect="1" noChangeArrowheads="1"/>
          </p:cNvPicPr>
          <p:nvPr/>
        </p:nvPicPr>
        <p:blipFill>
          <a:blip r:embed="rId4" cstate="print"/>
          <a:srcRect l="3093" t="9622" r="4124" b="24884"/>
          <a:stretch>
            <a:fillRect/>
          </a:stretch>
        </p:blipFill>
        <p:spPr bwMode="auto">
          <a:xfrm>
            <a:off x="1285852" y="2214554"/>
            <a:ext cx="6072230" cy="3214710"/>
          </a:xfrm>
          <a:prstGeom prst="rect">
            <a:avLst/>
          </a:prstGeom>
          <a:noFill/>
        </p:spPr>
      </p:pic>
      <p:pic>
        <p:nvPicPr>
          <p:cNvPr id="3076" name="Picture 4" descr="http://www.playcast.ru/uploads/2015/07/12/14305497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57884" y="500042"/>
            <a:ext cx="2214578" cy="1755053"/>
          </a:xfrm>
          <a:prstGeom prst="rect">
            <a:avLst/>
          </a:prstGeom>
          <a:noFill/>
        </p:spPr>
      </p:pic>
      <p:pic>
        <p:nvPicPr>
          <p:cNvPr id="3082" name="Picture 10" descr="http://www.pd4pic.com/images/music-reed-musical-flute-wind-instrument-reeds-1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28662" y="857232"/>
            <a:ext cx="1717647" cy="1162096"/>
          </a:xfrm>
          <a:prstGeom prst="rect">
            <a:avLst/>
          </a:prstGeom>
          <a:noFill/>
        </p:spPr>
      </p:pic>
      <p:pic>
        <p:nvPicPr>
          <p:cNvPr id="3084" name="Picture 12" descr="http://www.playcast.ru/uploads/2016/03/20/17911483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0489226">
            <a:off x="6749854" y="4742168"/>
            <a:ext cx="2257794" cy="1143008"/>
          </a:xfrm>
          <a:prstGeom prst="rect">
            <a:avLst/>
          </a:prstGeom>
          <a:noFill/>
        </p:spPr>
      </p:pic>
      <p:pic>
        <p:nvPicPr>
          <p:cNvPr id="3086" name="Picture 14" descr="http://img0.liveinternet.ru/images/attach/c/2/72/686/72686025_71922348_aa6999b5cc5f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1832077">
            <a:off x="8839" y="4213453"/>
            <a:ext cx="2242347" cy="2053079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113909" y="5629273"/>
            <a:ext cx="48512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Духовые инструменты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0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403 -0.0037 L 0.09982 0.2377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00" y="12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2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0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55 -0.01042 L 0.29601 -0.35833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300" y="-174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0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431 -0.06458 L -0.22778 -0.3377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600" y="-13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0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6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2" name="Picture 14" descr="http://www.playcast.ru/uploads/2014/09/25/9965205.png"/>
          <p:cNvPicPr>
            <a:picLocks noChangeAspect="1" noChangeArrowheads="1"/>
          </p:cNvPicPr>
          <p:nvPr/>
        </p:nvPicPr>
        <p:blipFill>
          <a:blip r:embed="rId4" cstate="print"/>
          <a:srcRect l="2941" t="3307" r="2941" b="7411"/>
          <a:stretch>
            <a:fillRect/>
          </a:stretch>
        </p:blipFill>
        <p:spPr bwMode="auto">
          <a:xfrm>
            <a:off x="1889562" y="1454496"/>
            <a:ext cx="4929222" cy="4159031"/>
          </a:xfrm>
          <a:prstGeom prst="rect">
            <a:avLst/>
          </a:prstGeom>
          <a:noFill/>
        </p:spPr>
      </p:pic>
      <p:pic>
        <p:nvPicPr>
          <p:cNvPr id="2050" name="Picture 2" descr="https://img-fotki.yandex.ru/get/18/200418627.62/0_11a1bc_122c316c_ori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2702" y="4525523"/>
            <a:ext cx="1809837" cy="1163729"/>
          </a:xfrm>
          <a:prstGeom prst="rect">
            <a:avLst/>
          </a:prstGeom>
          <a:noFill/>
        </p:spPr>
      </p:pic>
      <p:pic>
        <p:nvPicPr>
          <p:cNvPr id="2052" name="Picture 4" descr="http://www.fan-wbg.ru/upload/iblock/0be/0be1e00124b1dff8cbdd2a3d4ed3b5a6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28184" y="326995"/>
            <a:ext cx="1503335" cy="1127501"/>
          </a:xfrm>
          <a:prstGeom prst="rect">
            <a:avLst/>
          </a:prstGeom>
          <a:noFill/>
        </p:spPr>
      </p:pic>
      <p:pic>
        <p:nvPicPr>
          <p:cNvPr id="2056" name="Picture 8" descr="http://rylik.ru/uploads/posts/2015-06/1435552821_musical-instruments-1-20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187624" y="461418"/>
            <a:ext cx="1403877" cy="1041205"/>
          </a:xfrm>
          <a:prstGeom prst="rect">
            <a:avLst/>
          </a:prstGeom>
          <a:noFill/>
        </p:spPr>
      </p:pic>
      <p:pic>
        <p:nvPicPr>
          <p:cNvPr id="2058" name="Picture 10" descr="http://s2.pic4you.ru/allimage/y2013/08-27/12216/3754548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2540773">
            <a:off x="6584020" y="2656136"/>
            <a:ext cx="1714362" cy="3174744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160647" y="5613527"/>
            <a:ext cx="48192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Ударные инструменты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0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8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2.59259E-6 L -0.18907 0.2206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62" y="1101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0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313 -0.0213 L 0.26979 0.16759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46" y="94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6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85185E-6 L 0.18108 -0.40972 " pathEditMode="relative" ptsTypes="AA">
                                      <p:cBhvr>
                                        <p:cTn id="32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51720" y="620688"/>
            <a:ext cx="6172200" cy="1800200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solidFill>
                  <a:srgbClr val="FF0000"/>
                </a:solidFill>
              </a:rPr>
              <a:t>Молодец!</a:t>
            </a:r>
            <a:endParaRPr lang="ru-RU" sz="4800" dirty="0">
              <a:solidFill>
                <a:srgbClr val="FF0000"/>
              </a:solidFill>
            </a:endParaRPr>
          </a:p>
        </p:txBody>
      </p:sp>
      <p:pic>
        <p:nvPicPr>
          <p:cNvPr id="1028" name="Picture 4" descr="C:\Users\user\Desktop\orig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6596" y="3501008"/>
            <a:ext cx="1564209" cy="113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://images.clipartpanda.com/music-notes-clip-art-png-MUSIC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83768" y="4235324"/>
            <a:ext cx="5751192" cy="17859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50845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228</TotalTime>
  <Words>148</Words>
  <Application>Microsoft Office PowerPoint</Application>
  <PresentationFormat>Экран (4:3)</PresentationFormat>
  <Paragraphs>15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Эркер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Молодец!</vt:lpstr>
    </vt:vector>
  </TitlesOfParts>
  <Company>WareZ Provider 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www.PHILka.RU</dc:creator>
  <cp:lastModifiedBy>user</cp:lastModifiedBy>
  <cp:revision>34</cp:revision>
  <dcterms:created xsi:type="dcterms:W3CDTF">2016-03-20T12:51:58Z</dcterms:created>
  <dcterms:modified xsi:type="dcterms:W3CDTF">2020-04-14T19:09:14Z</dcterms:modified>
</cp:coreProperties>
</file>