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7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>
      <p:cViewPr varScale="1">
        <p:scale>
          <a:sx n="73" d="100"/>
          <a:sy n="73" d="100"/>
        </p:scale>
        <p:origin x="-1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476672"/>
            <a:ext cx="56166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Веселые цыфры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733256"/>
            <a:ext cx="5187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Составила воспитатель: Альмухаметова Э.М.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Свечи для торта (цифра 3, медальоны 2шт) Дисней Принцессы . Цена: 54.00  руб. - интернет-магазин «Патибум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6299">
            <a:off x="714214" y="651334"/>
            <a:ext cx="1482439" cy="1482439"/>
          </a:xfrm>
          <a:prstGeom prst="rect">
            <a:avLst/>
          </a:prstGeom>
          <a:noFill/>
        </p:spPr>
      </p:pic>
      <p:pic>
        <p:nvPicPr>
          <p:cNvPr id="1030" name="Picture 6" descr="Свечи для торта (цифра 6, медальоны 2шт) Дисней Принцессы . Цена: 54.00  руб. - интернет-магазин «Патибум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9355">
            <a:off x="7218144" y="2402735"/>
            <a:ext cx="1278287" cy="1278287"/>
          </a:xfrm>
          <a:prstGeom prst="rect">
            <a:avLst/>
          </a:prstGeom>
          <a:noFill/>
        </p:spPr>
      </p:pic>
      <p:pic>
        <p:nvPicPr>
          <p:cNvPr id="1032" name="Picture 8" descr="Цифра 5 для фотосессии розова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077072"/>
            <a:ext cx="1058511" cy="991976"/>
          </a:xfrm>
          <a:prstGeom prst="rect">
            <a:avLst/>
          </a:prstGeom>
          <a:noFill/>
        </p:spPr>
      </p:pic>
      <p:pic>
        <p:nvPicPr>
          <p:cNvPr id="1034" name="Picture 10" descr="Презентация к занятию &amp;quot;Путешествие в страну Королевы Математики&amp;quot; в  подготовительной групп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28596"/>
              </a:clrFrom>
              <a:clrTo>
                <a:srgbClr val="828596">
                  <a:alpha val="0"/>
                </a:srgbClr>
              </a:clrTo>
            </a:clrChange>
          </a:blip>
          <a:srcRect l="18433" t="2731" r="19442" b="4423"/>
          <a:stretch>
            <a:fillRect/>
          </a:stretch>
        </p:blipFill>
        <p:spPr bwMode="auto">
          <a:xfrm>
            <a:off x="0" y="4194497"/>
            <a:ext cx="2376264" cy="2663503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187624" y="2564904"/>
            <a:ext cx="2808312" cy="136815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Здравствуйте ребята.</a:t>
            </a:r>
          </a:p>
          <a:p>
            <a:r>
              <a:rPr lang="ru-RU" b="1" dirty="0" smtClean="0"/>
              <a:t>Я королева математики.</a:t>
            </a:r>
          </a:p>
          <a:p>
            <a:r>
              <a:rPr lang="ru-RU" b="1" dirty="0" smtClean="0"/>
              <a:t>Предлагаю вам пройти испытания. Надеюсь вы с ними  справитесь.</a:t>
            </a:r>
            <a:endParaRPr lang="ru-RU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Фокусы для детей в домашних условиях: простые и интересные, секреты, виде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2293291" cy="1574726"/>
          </a:xfrm>
          <a:prstGeom prst="rect">
            <a:avLst/>
          </a:prstGeom>
          <a:noFill/>
        </p:spPr>
      </p:pic>
      <p:pic>
        <p:nvPicPr>
          <p:cNvPr id="4" name="Picture 2" descr="Фокусы для детей в домашних условиях: простые и интересные, секреты, виде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2293291" cy="1574726"/>
          </a:xfrm>
          <a:prstGeom prst="rect">
            <a:avLst/>
          </a:prstGeom>
          <a:noFill/>
        </p:spPr>
      </p:pic>
      <p:pic>
        <p:nvPicPr>
          <p:cNvPr id="5" name="Picture 2" descr="Фокусы для детей в домашних условиях: простые и интересные, секреты, виде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293096"/>
            <a:ext cx="2293291" cy="1574726"/>
          </a:xfrm>
          <a:prstGeom prst="rect">
            <a:avLst/>
          </a:prstGeom>
          <a:noFill/>
        </p:spPr>
      </p:pic>
      <p:pic>
        <p:nvPicPr>
          <p:cNvPr id="6" name="1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21136" t="1672" r="66063" b="57911"/>
          <a:stretch>
            <a:fillRect/>
          </a:stretch>
        </p:blipFill>
        <p:spPr bwMode="auto">
          <a:xfrm>
            <a:off x="5724128" y="2564904"/>
            <a:ext cx="1008112" cy="1660420"/>
          </a:xfrm>
          <a:prstGeom prst="rect">
            <a:avLst/>
          </a:prstGeom>
          <a:noFill/>
        </p:spPr>
      </p:pic>
      <p:pic>
        <p:nvPicPr>
          <p:cNvPr id="7" name="3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61973" t="4895" r="22214" b="56132"/>
          <a:stretch>
            <a:fillRect/>
          </a:stretch>
        </p:blipFill>
        <p:spPr bwMode="auto">
          <a:xfrm>
            <a:off x="5868144" y="4653136"/>
            <a:ext cx="1080120" cy="1388726"/>
          </a:xfrm>
          <a:prstGeom prst="rect">
            <a:avLst/>
          </a:prstGeom>
          <a:noFill/>
        </p:spPr>
      </p:pic>
      <p:pic>
        <p:nvPicPr>
          <p:cNvPr id="8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41993" t="56088" r="41441" b="4939"/>
          <a:stretch>
            <a:fillRect/>
          </a:stretch>
        </p:blipFill>
        <p:spPr bwMode="auto">
          <a:xfrm>
            <a:off x="5652120" y="620688"/>
            <a:ext cx="1237471" cy="151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3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61973" t="4895" r="22214" b="56132"/>
          <a:stretch>
            <a:fillRect/>
          </a:stretch>
        </p:blipFill>
        <p:spPr bwMode="auto">
          <a:xfrm>
            <a:off x="5868144" y="4653136"/>
            <a:ext cx="1080120" cy="1388726"/>
          </a:xfrm>
          <a:prstGeom prst="rect">
            <a:avLst/>
          </a:prstGeom>
          <a:noFill/>
        </p:spPr>
      </p:pic>
      <p:pic>
        <p:nvPicPr>
          <p:cNvPr id="8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41993" t="56088" r="41441" b="4939"/>
          <a:stretch>
            <a:fillRect/>
          </a:stretch>
        </p:blipFill>
        <p:spPr bwMode="auto">
          <a:xfrm>
            <a:off x="5652120" y="620688"/>
            <a:ext cx="1237471" cy="1518714"/>
          </a:xfrm>
          <a:prstGeom prst="rect">
            <a:avLst/>
          </a:prstGeom>
          <a:noFill/>
        </p:spPr>
      </p:pic>
      <p:pic>
        <p:nvPicPr>
          <p:cNvPr id="2" name="Picture 2" descr="МАММУТ Детский стул, для дома и улицы, розовый купить онлайн в  интернет-магазине - IKE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861048"/>
            <a:ext cx="1322512" cy="1322512"/>
          </a:xfrm>
          <a:prstGeom prst="rect">
            <a:avLst/>
          </a:prstGeom>
          <a:noFill/>
        </p:spPr>
      </p:pic>
      <p:pic>
        <p:nvPicPr>
          <p:cNvPr id="10" name="Picture 2" descr="МАММУТ Детский стул, для дома и улицы, розовый купить онлайн в  интернет-магазине - IKE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556792"/>
            <a:ext cx="1322512" cy="1322512"/>
          </a:xfrm>
          <a:prstGeom prst="rect">
            <a:avLst/>
          </a:prstGeom>
          <a:noFill/>
        </p:spPr>
      </p:pic>
      <p:pic>
        <p:nvPicPr>
          <p:cNvPr id="11" name="Picture 2" descr="МАММУТ Детский стул, для дома и улицы, розовый купить онлайн в  интернет-магазине - IKE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97152"/>
            <a:ext cx="1322512" cy="1322512"/>
          </a:xfrm>
          <a:prstGeom prst="rect">
            <a:avLst/>
          </a:prstGeom>
          <a:noFill/>
        </p:spPr>
      </p:pic>
      <p:pic>
        <p:nvPicPr>
          <p:cNvPr id="12" name="Picture 2" descr="МАММУТ Детский стул, для дома и улицы, розовый купить онлайн в  интернет-магазине - IKE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1322512" cy="1322512"/>
          </a:xfrm>
          <a:prstGeom prst="rect">
            <a:avLst/>
          </a:prstGeom>
          <a:noFill/>
        </p:spPr>
      </p:pic>
      <p:pic>
        <p:nvPicPr>
          <p:cNvPr id="13" name="Picture 2" descr="МАММУТ Детский стул, для дома и улицы, розовый купить онлайн в  интернет-магазине - IKE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1322512" cy="1322512"/>
          </a:xfrm>
          <a:prstGeom prst="rect">
            <a:avLst/>
          </a:prstGeom>
          <a:noFill/>
        </p:spPr>
      </p:pic>
      <p:pic>
        <p:nvPicPr>
          <p:cNvPr id="16" name="5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1908" t="54309" r="83785"/>
          <a:stretch>
            <a:fillRect/>
          </a:stretch>
        </p:blipFill>
        <p:spPr bwMode="auto">
          <a:xfrm>
            <a:off x="6012160" y="2636912"/>
            <a:ext cx="1037922" cy="172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5856" y="476672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порядку становись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1484784"/>
          <a:ext cx="8496945" cy="138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</a:tblGrid>
              <a:tr h="1383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1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21136" t="1672" r="66063" b="57911"/>
          <a:stretch>
            <a:fillRect/>
          </a:stretch>
        </p:blipFill>
        <p:spPr bwMode="auto">
          <a:xfrm>
            <a:off x="7236296" y="4365104"/>
            <a:ext cx="614640" cy="1012348"/>
          </a:xfrm>
          <a:prstGeom prst="rect">
            <a:avLst/>
          </a:prstGeom>
          <a:noFill/>
        </p:spPr>
      </p:pic>
      <p:pic>
        <p:nvPicPr>
          <p:cNvPr id="11" name="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41554" t="4727" r="41127" b="56300"/>
          <a:stretch>
            <a:fillRect/>
          </a:stretch>
        </p:blipFill>
        <p:spPr bwMode="auto">
          <a:xfrm>
            <a:off x="1763688" y="4653136"/>
            <a:ext cx="776086" cy="911057"/>
          </a:xfrm>
          <a:prstGeom prst="rect">
            <a:avLst/>
          </a:prstGeom>
          <a:noFill/>
        </p:spPr>
      </p:pic>
      <p:pic>
        <p:nvPicPr>
          <p:cNvPr id="9" name="6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21574" t="55920" r="63366" b="4385"/>
          <a:stretch>
            <a:fillRect/>
          </a:stretch>
        </p:blipFill>
        <p:spPr bwMode="auto">
          <a:xfrm>
            <a:off x="3779912" y="4509120"/>
            <a:ext cx="654618" cy="900100"/>
          </a:xfrm>
          <a:prstGeom prst="rect">
            <a:avLst/>
          </a:prstGeom>
          <a:noFill/>
        </p:spPr>
      </p:pic>
      <p:pic>
        <p:nvPicPr>
          <p:cNvPr id="5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41993" t="56088" r="41441" b="4939"/>
          <a:stretch>
            <a:fillRect/>
          </a:stretch>
        </p:blipFill>
        <p:spPr bwMode="auto">
          <a:xfrm>
            <a:off x="5220072" y="4365104"/>
            <a:ext cx="709412" cy="870642"/>
          </a:xfrm>
          <a:prstGeom prst="rect">
            <a:avLst/>
          </a:prstGeom>
          <a:noFill/>
        </p:spPr>
      </p:pic>
      <p:pic>
        <p:nvPicPr>
          <p:cNvPr id="6" name="5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1908" t="54309" r="83785"/>
          <a:stretch>
            <a:fillRect/>
          </a:stretch>
        </p:blipFill>
        <p:spPr bwMode="auto">
          <a:xfrm>
            <a:off x="683568" y="5517232"/>
            <a:ext cx="605873" cy="1009390"/>
          </a:xfrm>
          <a:prstGeom prst="rect">
            <a:avLst/>
          </a:prstGeom>
          <a:noFill/>
        </p:spPr>
      </p:pic>
      <p:pic>
        <p:nvPicPr>
          <p:cNvPr id="10" name="8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62411" t="56256" r="21023" b="3327"/>
          <a:stretch>
            <a:fillRect/>
          </a:stretch>
        </p:blipFill>
        <p:spPr bwMode="auto">
          <a:xfrm>
            <a:off x="2699792" y="5661248"/>
            <a:ext cx="735509" cy="936103"/>
          </a:xfrm>
          <a:prstGeom prst="rect">
            <a:avLst/>
          </a:prstGeom>
          <a:noFill/>
        </p:spPr>
      </p:pic>
      <p:pic>
        <p:nvPicPr>
          <p:cNvPr id="12" name="4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82392" t="3620" b="55963"/>
          <a:stretch>
            <a:fillRect/>
          </a:stretch>
        </p:blipFill>
        <p:spPr bwMode="auto">
          <a:xfrm>
            <a:off x="4572000" y="5459437"/>
            <a:ext cx="818973" cy="980628"/>
          </a:xfrm>
          <a:prstGeom prst="rect">
            <a:avLst/>
          </a:prstGeom>
          <a:noFill/>
        </p:spPr>
      </p:pic>
      <p:pic>
        <p:nvPicPr>
          <p:cNvPr id="7" name="3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61973" t="4895" r="22214" b="56132"/>
          <a:stretch>
            <a:fillRect/>
          </a:stretch>
        </p:blipFill>
        <p:spPr bwMode="auto">
          <a:xfrm>
            <a:off x="6516216" y="5445224"/>
            <a:ext cx="688077" cy="884670"/>
          </a:xfrm>
          <a:prstGeom prst="rect">
            <a:avLst/>
          </a:prstGeom>
          <a:noFill/>
        </p:spPr>
      </p:pic>
      <p:pic>
        <p:nvPicPr>
          <p:cNvPr id="13" name="9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82077" t="56424"/>
          <a:stretch>
            <a:fillRect/>
          </a:stretch>
        </p:blipFill>
        <p:spPr bwMode="auto">
          <a:xfrm>
            <a:off x="8028384" y="5497912"/>
            <a:ext cx="753305" cy="955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0.01354 -0.0088 -0.02396 -0.02408 -0.03716 -0.03426 C -0.04775 -0.04236 -0.07709 -0.05834 -0.08143 -0.06088 C -0.09358 -0.06806 -0.10521 -0.07662 -0.11719 -0.0838 C -0.1599 -0.10903 -0.11407 -0.08033 -0.15139 -0.09908 C -0.17639 -0.11158 -0.20035 -0.12431 -0.22709 -0.1294 C -0.24202 -0.13519 -0.24549 -0.13542 -0.25573 -0.15232 C -0.27691 -0.14676 -0.28959 -0.15764 -0.30851 -0.16574 C -0.36146 -0.18843 -0.4092 -0.20579 -0.46441 -0.21134 C -0.48472 -0.21621 -0.50556 -0.21991 -0.5257 -0.21134 C -0.55295 -0.21389 -0.57292 -0.22593 -0.59861 -0.23611 C -0.61893 -0.24398 -0.64028 -0.24769 -0.66007 -0.25718 C -0.66597 -0.27292 -0.65886 -0.25996 -0.66858 -0.26088 C -0.67396 -0.26134 -0.679 -0.26482 -0.6842 -0.26667 C -0.68959 -0.27361 -0.69375 -0.28218 -0.7 -0.2875 C -0.70157 -0.29375 -0.70712 -0.30463 -0.70712 -0.30463 C -0.7092 -0.31621 -0.71354 -0.32547 -0.71563 -0.33704 C -0.71615 -0.34584 -0.71632 -0.35486 -0.71719 -0.36366 C -0.71806 -0.37246 -0.72257 -0.38172 -0.72292 -0.39051 C -0.72327 -0.39931 -0.72292 -0.40834 -0.72292 -0.41713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375 C -0.00382 0.00717 -0.00816 -0.02639 -0.01597 -0.05764 C -0.01927 -0.08635 -0.02448 -0.11181 -0.03021 -0.13959 C -0.03368 -0.19236 -0.03941 -0.24792 -0.04878 -0.29954 C -0.05 -0.32755 -0.05225 -0.35602 -0.05729 -0.38334 C -0.05642 -0.4007 -0.05816 -0.40996 -0.05312 -0.42338 " pathEditMode="relative" rAng="0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-0.03906 -0.06481 -0.09965 -0.09028 -0.15417 -0.12361 C -0.19757 -0.15 -0.13576 -0.11898 -0.17708 -0.13889 C -0.18038 -0.14213 -0.18472 -0.14398 -0.18715 -0.14838 C -0.19097 -0.15486 -0.19097 -0.16759 -0.19705 -0.16944 C -0.2033 -0.17129 -0.20938 -0.17338 -0.21563 -0.17523 C -0.2467 -0.21018 -0.27257 -0.25301 -0.30139 -0.2912 C -0.31111 -0.30393 -0.32361 -0.31458 -0.33142 -0.3294 C -0.33542 -0.3368 -0.3408 -0.34907 -0.34288 -0.35787 C -0.35226 -0.39815 -0.34028 -0.39213 -0.35851 -0.39606 C -0.38698 -0.42662 -0.40695 -0.47106 -0.43559 -0.50092 C -0.4375 -0.50787 -0.44045 -0.51296 -0.44427 -0.51805 C -0.44583 -0.5243 -0.44792 -0.52847 -0.45139 -0.53333 C -0.45295 -0.53958 -0.45573 -0.54282 -0.45851 -0.54838 C -0.45903 -0.55347 -0.4592 -0.55856 -0.4599 -0.56366 C -0.46024 -0.56574 -0.46146 -0.56944 -0.46146 -0.56944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4167 C -0.00069 0.0301 0.00452 0.03843 -0.00347 0.01297 C -0.01562 -0.02592 -0.02309 -0.06412 -0.03212 -0.10509 C -0.04201 -0.15069 -0.06111 -0.1912 -0.07482 -0.23449 C -0.08055 -0.25278 -0.08385 -0.27291 -0.09201 -0.28981 C -0.09375 -0.29953 -0.09774 -0.30995 -0.10208 -0.31828 C -0.10503 -0.33819 -0.11423 -0.35625 -0.1191 -0.37546 C -0.12205 -0.38703 -0.12274 -0.39977 -0.12482 -0.41157 C -0.12673 -0.42245 -0.13021 -0.4331 -0.13212 -0.44398 C -0.13316 -0.45023 -0.13368 -0.45694 -0.13489 -0.46319 C -0.13541 -0.46574 -0.13576 -0.46828 -0.13628 -0.47083 C -0.13837 -0.50185 -0.13923 -0.52291 -0.13923 -0.55648 " pathEditMode="relative" rAng="0" ptsTypes="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2546 C 0.01702 -0.00417 0.0092 0.00926 0.02257 -0.01435 C 0.02743 -0.02292 0.03525 -0.02778 0.04115 -0.03542 C 0.04861 -0.04514 0.05521 -0.05625 0.06268 -0.06597 C 0.08282 -0.0919 0.11389 -0.12153 0.13403 -0.14213 C 0.15434 -0.16296 0.15122 -0.15532 0.17118 -0.1706 C 0.19011 -0.18519 0.20764 -0.20046 0.22552 -0.21644 C 0.2349 -0.22477 0.2441 -0.2287 0.25261 -0.23912 C 0.26736 -0.25764 0.28351 -0.28009 0.29549 -0.30208 C 0.30417 -0.31806 0.31007 -0.33704 0.31841 -0.35347 C 0.32205 -0.37338 0.3165 -0.3507 0.32413 -0.36505 C 0.32743 -0.3713 0.32604 -0.37431 0.3283 -0.38009 C 0.33629 -0.40116 0.32934 -0.38102 0.33559 -0.39537 C 0.34288 -0.41204 0.34479 -0.43264 0.35261 -0.44884 C 0.35677 -0.46898 0.36129 -0.49213 0.36979 -0.50972 C 0.37153 -0.51921 0.36997 -0.5294 0.37552 -0.53634 C 0.37604 -0.5382 0.37604 -0.54051 0.37691 -0.54213 C 0.37761 -0.54375 0.37934 -0.54421 0.37986 -0.54583 C 0.38125 -0.54954 0.38038 -0.55463 0.38264 -0.55741 C 0.38472 -0.55995 0.38837 -0.56296 0.38837 -0.5669 " pathEditMode="relative" rAng="0" ptsTypes="fffffffffffffffffff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03704E-6 C 0.00469 -0.01968 0.01458 -0.03403 0.02431 -0.04954 C 0.0309 -0.05996 0.03646 -0.0713 0.04288 -0.08195 C 0.04601 -0.08727 0.04948 -0.09214 0.05278 -0.09723 C 0.0566 -0.10325 0.05816 -0.11135 0.06146 -0.11806 C 0.07622 -0.14746 0.09271 -0.17385 0.10417 -0.20579 C 0.10538 -0.21297 0.1059 -0.21829 0.10851 -0.22477 C 0.11007 -0.22871 0.11424 -0.23612 0.11424 -0.23612 C 0.11615 -0.24653 0.11944 -0.25325 0.12274 -0.26297 C 0.12639 -0.27408 0.12813 -0.28473 0.13281 -0.29515 C 0.1342 -0.30741 0.13715 -0.32038 0.14132 -0.33149 C 0.14306 -0.34677 0.14549 -0.36181 0.14705 -0.37709 C 0.14879 -0.41644 0.14844 -0.39746 0.14844 -0.43427 " pathEditMode="relative" ptsTypes="ffffffffffff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4352 C 0.00521 0.01852 0.01371 -0.00486 0.02066 -0.02894 C 0.02864 -0.05694 0.03663 -0.08565 0.04635 -0.11273 C 0.05451 -0.13565 0.05451 -0.12731 0.06354 -0.14884 C 0.07396 -0.17361 0.07812 -0.20162 0.08767 -0.22685 C 0.08993 -0.24144 0.09114 -0.25556 0.09635 -0.26875 C 0.10035 -0.29028 0.10173 -0.31343 0.10347 -0.33542 C 0.10208 -0.37431 0.10417 -0.3669 0.09635 -0.38889 " pathEditMode="relative" rAng="0" ptsTypes="fffffff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2384 C 0.03646 -0.03634 0.09444 -0.07338 0.15139 -0.10949 C 0.16597 -0.11875 0.18229 -0.12315 0.19705 -0.13241 C 0.21302 -0.14236 0.22639 -0.15625 0.24132 -0.16852 C 0.25034 -0.17593 0.26007 -0.18102 0.2684 -0.18958 C 0.2776 -0.19907 0.28941 -0.21898 0.29982 -0.22569 C 0.30399 -0.2331 0.3085 -0.23935 0.31267 -0.24653 C 0.31475 -0.25023 0.31718 -0.2537 0.3184 -0.2581 C 0.31892 -0.25995 0.31909 -0.26227 0.31996 -0.26389 C 0.32691 -0.27731 0.33559 -0.28704 0.34271 -0.3 C 0.35017 -0.31366 0.35677 -0.32824 0.36562 -0.34005 C 0.36649 -0.34329 0.36684 -0.34676 0.3684 -0.34954 C 0.36944 -0.35139 0.3717 -0.35139 0.37274 -0.35324 C 0.37847 -0.36458 0.36927 -0.3588 0.37847 -0.36273 C 0.3842 -0.37546 0.3908 -0.37917 0.39705 -0.38958 C 0.40225 -0.39838 0.40694 -0.4081 0.41267 -0.4162 C 0.41614 -0.42917 0.42187 -0.4294 0.42708 -0.43912 C 0.43107 -0.44653 0.43333 -0.45532 0.43854 -0.46181 C 0.44201 -0.47639 0.43941 -0.47014 0.44566 -0.48102 C 0.45104 -0.50231 0.44236 -0.46898 0.44982 -0.49236 C 0.45364 -0.50417 0.45104 -0.51134 0.4585 -0.52083 C 0.46232 -0.53125 0.46354 -0.54375 0.4684 -0.55324 C 0.47118 -0.56968 0.47135 -0.57315 0.47135 -0.59329 " pathEditMode="relative" rAng="0" ptsTypes="ffffffffffffffffffffff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1944 C -0.00052 -0.13797 0.00364 -0.30602 -0.00677 -0.46436 C -0.00729 -0.49236 -0.00955 -0.53704 -0.00955 -0.57084 " pathEditMode="relative" rAng="0" ptsTypes="ff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0" descr="Презентация к занятию &amp;quot;Путешествие в страну Королевы Математики&amp;quot; в  подготовительной групп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28596"/>
              </a:clrFrom>
              <a:clrTo>
                <a:srgbClr val="828596">
                  <a:alpha val="0"/>
                </a:srgbClr>
              </a:clrTo>
            </a:clrChange>
          </a:blip>
          <a:srcRect l="18433" t="2731" r="19442" b="4423"/>
          <a:stretch>
            <a:fillRect/>
          </a:stretch>
        </p:blipFill>
        <p:spPr bwMode="auto">
          <a:xfrm>
            <a:off x="0" y="4194497"/>
            <a:ext cx="2376264" cy="2663503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971600" y="2636912"/>
            <a:ext cx="2354560" cy="140473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Молодцы ребята!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справились со всеми заданиями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yapx.ru/HTjD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239" y="548680"/>
            <a:ext cx="5281761" cy="5797415"/>
          </a:xfrm>
          <a:prstGeom prst="rect">
            <a:avLst/>
          </a:prstGeom>
          <a:noFill/>
        </p:spPr>
      </p:pic>
      <p:pic>
        <p:nvPicPr>
          <p:cNvPr id="1028" name="Picture 4" descr="https://i.yapx.ru/HTjDQ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-243408"/>
            <a:ext cx="3168352" cy="2944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45224"/>
            <a:ext cx="2939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Два кружочка рядом встали —</a:t>
            </a:r>
            <a:br>
              <a:rPr lang="ru-RU" sz="1600" b="1" dirty="0" smtClean="0"/>
            </a:br>
            <a:r>
              <a:rPr lang="ru-RU" sz="1600" b="1" dirty="0" smtClean="0"/>
              <a:t>Что за дивные очки?</a:t>
            </a:r>
            <a:br>
              <a:rPr lang="ru-RU" sz="1600" b="1" dirty="0" smtClean="0"/>
            </a:br>
            <a:r>
              <a:rPr lang="ru-RU" sz="1600" b="1" dirty="0" smtClean="0"/>
              <a:t>Поверни хоть вверх ногами,</a:t>
            </a:r>
            <a:br>
              <a:rPr lang="ru-RU" sz="1600" b="1" dirty="0" smtClean="0"/>
            </a:br>
            <a:r>
              <a:rPr lang="ru-RU" sz="1600" b="1" dirty="0" smtClean="0"/>
              <a:t>Одинаковы они!</a:t>
            </a:r>
            <a:endParaRPr lang="ru-RU" sz="1600" b="1" dirty="0"/>
          </a:p>
        </p:txBody>
      </p:sp>
      <p:pic>
        <p:nvPicPr>
          <p:cNvPr id="5" name="8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62411" t="56256" r="21023" b="3327"/>
          <a:stretch>
            <a:fillRect/>
          </a:stretch>
        </p:blipFill>
        <p:spPr bwMode="auto">
          <a:xfrm>
            <a:off x="1259632" y="3933056"/>
            <a:ext cx="1131553" cy="1440159"/>
          </a:xfrm>
          <a:prstGeom prst="rect">
            <a:avLst/>
          </a:prstGeom>
          <a:noFill/>
        </p:spPr>
      </p:pic>
      <p:pic>
        <p:nvPicPr>
          <p:cNvPr id="14" name="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41554" t="4727" r="41127" b="56300"/>
          <a:stretch>
            <a:fillRect/>
          </a:stretch>
        </p:blipFill>
        <p:spPr bwMode="auto">
          <a:xfrm>
            <a:off x="6876256" y="3789040"/>
            <a:ext cx="1330814" cy="15622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156176" y="5517232"/>
            <a:ext cx="2643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Лебедь плавает в тетрадке,</a:t>
            </a:r>
            <a:br>
              <a:rPr lang="ru-RU" sz="1600" b="1" dirty="0" smtClean="0"/>
            </a:br>
            <a:r>
              <a:rPr lang="ru-RU" sz="1600" b="1" dirty="0" smtClean="0"/>
              <a:t>Значит что-то не в порядке.</a:t>
            </a:r>
            <a:br>
              <a:rPr lang="ru-RU" sz="1600" b="1" dirty="0" smtClean="0"/>
            </a:br>
            <a:r>
              <a:rPr lang="ru-RU" sz="1600" b="1" dirty="0" smtClean="0"/>
              <a:t>Если ты совсем Незнайка,</a:t>
            </a:r>
            <a:br>
              <a:rPr lang="ru-RU" sz="1600" b="1" dirty="0" smtClean="0"/>
            </a:br>
            <a:r>
              <a:rPr lang="ru-RU" sz="1600" b="1" dirty="0" smtClean="0"/>
              <a:t>Цифру эту получай-ка.</a:t>
            </a:r>
            <a:endParaRPr lang="ru-RU" sz="1600" b="1" dirty="0"/>
          </a:p>
        </p:txBody>
      </p:sp>
      <p:pic>
        <p:nvPicPr>
          <p:cNvPr id="7" name="9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82077" t="56424"/>
          <a:stretch>
            <a:fillRect/>
          </a:stretch>
        </p:blipFill>
        <p:spPr bwMode="auto">
          <a:xfrm>
            <a:off x="6660232" y="332656"/>
            <a:ext cx="1249046" cy="1584176"/>
          </a:xfrm>
          <a:prstGeom prst="rect">
            <a:avLst/>
          </a:prstGeom>
          <a:noFill/>
        </p:spPr>
      </p:pic>
      <p:pic>
        <p:nvPicPr>
          <p:cNvPr id="8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41993" t="56088" r="41441" b="4939"/>
          <a:stretch>
            <a:fillRect/>
          </a:stretch>
        </p:blipFill>
        <p:spPr bwMode="auto">
          <a:xfrm>
            <a:off x="1187624" y="260648"/>
            <a:ext cx="1237471" cy="15187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56176" y="2204864"/>
            <a:ext cx="2542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Цифра эта так хитра,</a:t>
            </a:r>
            <a:br>
              <a:rPr lang="ru-RU" sz="1600" b="1" dirty="0" smtClean="0"/>
            </a:br>
            <a:r>
              <a:rPr lang="ru-RU" sz="1600" b="1" dirty="0" smtClean="0"/>
              <a:t>Ты её переверни,</a:t>
            </a:r>
            <a:br>
              <a:rPr lang="ru-RU" sz="1600" b="1" dirty="0" smtClean="0"/>
            </a:br>
            <a:r>
              <a:rPr lang="ru-RU" sz="1600" b="1" dirty="0" smtClean="0"/>
              <a:t>И начнутся чудеса —</a:t>
            </a:r>
            <a:br>
              <a:rPr lang="ru-RU" sz="1600" b="1" dirty="0" smtClean="0"/>
            </a:br>
            <a:r>
              <a:rPr lang="ru-RU" sz="1600" b="1" dirty="0" smtClean="0"/>
              <a:t>Цифру шесть увидишь ты!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2204864"/>
            <a:ext cx="2529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Она похожа на топор,</a:t>
            </a:r>
            <a:br>
              <a:rPr lang="ru-RU" sz="1600" b="1" dirty="0" smtClean="0"/>
            </a:br>
            <a:r>
              <a:rPr lang="ru-RU" sz="1600" b="1" dirty="0" smtClean="0"/>
              <a:t>Но не колит дров во двор.</a:t>
            </a:r>
            <a:br>
              <a:rPr lang="ru-RU" sz="1600" b="1" dirty="0" smtClean="0"/>
            </a:br>
            <a:r>
              <a:rPr lang="ru-RU" sz="1600" b="1" dirty="0" smtClean="0"/>
              <a:t>Как коса, но не совсем,</a:t>
            </a:r>
            <a:br>
              <a:rPr lang="ru-RU" sz="1600" b="1" dirty="0" smtClean="0"/>
            </a:br>
            <a:r>
              <a:rPr lang="ru-RU" sz="1600" b="1" dirty="0" smtClean="0"/>
              <a:t>Просто это цифра…</a:t>
            </a:r>
            <a:endParaRPr lang="ru-RU" sz="1600" b="1" dirty="0"/>
          </a:p>
        </p:txBody>
      </p:sp>
      <p:pic>
        <p:nvPicPr>
          <p:cNvPr id="11" name="4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82392" t="3620" b="55963"/>
          <a:stretch>
            <a:fillRect/>
          </a:stretch>
        </p:blipFill>
        <p:spPr bwMode="auto">
          <a:xfrm>
            <a:off x="3707904" y="1628800"/>
            <a:ext cx="1323029" cy="15841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5856" y="3645024"/>
            <a:ext cx="2562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Кто-то ночью старый стул</a:t>
            </a:r>
            <a:br>
              <a:rPr lang="ru-RU" sz="1600" b="1" dirty="0" smtClean="0"/>
            </a:br>
            <a:r>
              <a:rPr lang="ru-RU" sz="1600" b="1" dirty="0" smtClean="0"/>
              <a:t>Спинкой вниз перевернул.</a:t>
            </a:r>
            <a:br>
              <a:rPr lang="ru-RU" sz="1600" b="1" dirty="0" smtClean="0"/>
            </a:br>
            <a:r>
              <a:rPr lang="ru-RU" sz="1600" b="1" dirty="0" smtClean="0"/>
              <a:t>И теперь у нас в квартире</a:t>
            </a:r>
            <a:br>
              <a:rPr lang="ru-RU" sz="1600" b="1" dirty="0" smtClean="0"/>
            </a:br>
            <a:r>
              <a:rPr lang="ru-RU" sz="1600" b="1" dirty="0" smtClean="0"/>
              <a:t>Стал он цифрою ...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188640"/>
            <a:ext cx="239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Отгадай загадки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301208"/>
            <a:ext cx="2576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 школе надо не лениться:</a:t>
            </a:r>
            <a:br>
              <a:rPr lang="ru-RU" sz="1600" b="1" dirty="0" smtClean="0"/>
            </a:br>
            <a:r>
              <a:rPr lang="ru-RU" sz="1600" b="1" dirty="0" smtClean="0"/>
              <a:t>Рисовать, писать, учиться,</a:t>
            </a:r>
            <a:br>
              <a:rPr lang="ru-RU" sz="1600" b="1" dirty="0" smtClean="0"/>
            </a:br>
            <a:r>
              <a:rPr lang="ru-RU" sz="1600" b="1" dirty="0" smtClean="0"/>
              <a:t>На уроках отвечать</a:t>
            </a:r>
            <a:br>
              <a:rPr lang="ru-RU" sz="1600" b="1" dirty="0" smtClean="0"/>
            </a:br>
            <a:r>
              <a:rPr lang="ru-RU" sz="1600" b="1" dirty="0" smtClean="0"/>
              <a:t>И в дневник поставят…</a:t>
            </a:r>
            <a:endParaRPr lang="ru-RU" sz="1600" b="1" dirty="0"/>
          </a:p>
        </p:txBody>
      </p:sp>
      <p:pic>
        <p:nvPicPr>
          <p:cNvPr id="4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1908" t="54309" r="83785"/>
          <a:stretch>
            <a:fillRect/>
          </a:stretch>
        </p:blipFill>
        <p:spPr bwMode="auto">
          <a:xfrm>
            <a:off x="1259632" y="3789040"/>
            <a:ext cx="893906" cy="14892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1916832"/>
            <a:ext cx="2531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Я устроила парад,</a:t>
            </a:r>
            <a:br>
              <a:rPr lang="ru-RU" sz="1600" b="1" dirty="0" smtClean="0"/>
            </a:br>
            <a:r>
              <a:rPr lang="ru-RU" sz="1600" b="1" dirty="0" smtClean="0"/>
              <a:t>Цифры строю, как солдат!</a:t>
            </a:r>
            <a:br>
              <a:rPr lang="ru-RU" sz="1600" b="1" dirty="0" smtClean="0"/>
            </a:br>
            <a:r>
              <a:rPr lang="ru-RU" sz="1600" b="1" dirty="0" smtClean="0"/>
              <a:t>И порядок четкий есть —</a:t>
            </a:r>
            <a:br>
              <a:rPr lang="ru-RU" sz="1600" b="1" dirty="0" smtClean="0"/>
            </a:br>
            <a:r>
              <a:rPr lang="ru-RU" sz="1600" b="1" dirty="0" smtClean="0"/>
              <a:t>После пять шагает…</a:t>
            </a:r>
            <a:endParaRPr lang="ru-RU" sz="1600" b="1" dirty="0"/>
          </a:p>
        </p:txBody>
      </p:sp>
      <p:pic>
        <p:nvPicPr>
          <p:cNvPr id="6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21574" t="55920" r="63366" b="4385"/>
          <a:stretch>
            <a:fillRect/>
          </a:stretch>
        </p:blipFill>
        <p:spPr bwMode="auto">
          <a:xfrm>
            <a:off x="7236296" y="260648"/>
            <a:ext cx="1086666" cy="1494166"/>
          </a:xfrm>
          <a:prstGeom prst="rect">
            <a:avLst/>
          </a:prstGeom>
          <a:noFill/>
        </p:spPr>
      </p:pic>
      <p:pic>
        <p:nvPicPr>
          <p:cNvPr id="7" name="Picture 2" descr="Набор цифр ПНГ на Прозрачном Фоне • Скачать PNG Набор цифр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1973" t="4895" r="22214" b="56132"/>
          <a:stretch>
            <a:fillRect/>
          </a:stretch>
        </p:blipFill>
        <p:spPr bwMode="auto">
          <a:xfrm>
            <a:off x="1043608" y="332656"/>
            <a:ext cx="1080120" cy="13887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916832"/>
            <a:ext cx="2681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Букву З я обведу,</a:t>
            </a:r>
            <a:br>
              <a:rPr lang="ru-RU" sz="1600" b="1" dirty="0" smtClean="0"/>
            </a:br>
            <a:r>
              <a:rPr lang="ru-RU" sz="1600" b="1" dirty="0" smtClean="0"/>
              <a:t>К цифрам в гости приведу.</a:t>
            </a:r>
            <a:br>
              <a:rPr lang="ru-RU" sz="1600" b="1" dirty="0" smtClean="0"/>
            </a:br>
            <a:r>
              <a:rPr lang="ru-RU" sz="1600" b="1" dirty="0" smtClean="0"/>
              <a:t>Ты внимательней смотри —</a:t>
            </a:r>
            <a:br>
              <a:rPr lang="ru-RU" sz="1600" b="1" dirty="0" smtClean="0"/>
            </a:br>
            <a:r>
              <a:rPr lang="ru-RU" sz="1600" b="1" dirty="0" smtClean="0"/>
              <a:t>Получилась цифра…</a:t>
            </a:r>
            <a:endParaRPr lang="ru-RU" sz="1600" b="1" dirty="0"/>
          </a:p>
        </p:txBody>
      </p:sp>
      <p:pic>
        <p:nvPicPr>
          <p:cNvPr id="9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21136" t="1672" r="66063" b="57911"/>
          <a:stretch>
            <a:fillRect/>
          </a:stretch>
        </p:blipFill>
        <p:spPr bwMode="auto">
          <a:xfrm>
            <a:off x="7308304" y="3645024"/>
            <a:ext cx="1008112" cy="16604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0152" y="5805264"/>
            <a:ext cx="300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хитрым носиком сестрица</a:t>
            </a:r>
            <a:br>
              <a:rPr lang="ru-RU" b="1" dirty="0" smtClean="0"/>
            </a:br>
            <a:r>
              <a:rPr lang="ru-RU" b="1" dirty="0" smtClean="0"/>
              <a:t>Счёт откроет ...</a:t>
            </a:r>
            <a:endParaRPr lang="ru-RU" b="1" dirty="0"/>
          </a:p>
        </p:txBody>
      </p:sp>
      <p:pic>
        <p:nvPicPr>
          <p:cNvPr id="11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t="3823" r="83816" b="58079"/>
          <a:stretch>
            <a:fillRect/>
          </a:stretch>
        </p:blipFill>
        <p:spPr bwMode="auto">
          <a:xfrm>
            <a:off x="4067944" y="1772816"/>
            <a:ext cx="1172748" cy="14401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19872" y="3501008"/>
            <a:ext cx="23435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Он похож на колобок,</a:t>
            </a:r>
            <a:br>
              <a:rPr lang="ru-RU" sz="1600" b="1" dirty="0" smtClean="0"/>
            </a:br>
            <a:r>
              <a:rPr lang="ru-RU" sz="1600" b="1" dirty="0" smtClean="0"/>
              <a:t>Он пузат и круглобок.</a:t>
            </a:r>
            <a:br>
              <a:rPr lang="ru-RU" sz="1600" b="1" dirty="0" smtClean="0"/>
            </a:br>
            <a:r>
              <a:rPr lang="ru-RU" sz="1600" b="1" dirty="0" smtClean="0"/>
              <a:t>На него похожа Кошка,</a:t>
            </a:r>
            <a:br>
              <a:rPr lang="ru-RU" sz="1600" b="1" dirty="0" smtClean="0"/>
            </a:br>
            <a:r>
              <a:rPr lang="ru-RU" sz="1600" b="1" dirty="0" smtClean="0"/>
              <a:t>Если сложится в клубок.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188640"/>
            <a:ext cx="239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Отгадай загадки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60652" y="260648"/>
            <a:ext cx="401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Найди пропущенную цыфру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4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82392" t="3620" b="55963"/>
          <a:stretch>
            <a:fillRect/>
          </a:stretch>
        </p:blipFill>
        <p:spPr bwMode="auto">
          <a:xfrm>
            <a:off x="323528" y="1484784"/>
            <a:ext cx="1251021" cy="1497955"/>
          </a:xfrm>
          <a:prstGeom prst="rect">
            <a:avLst/>
          </a:prstGeom>
          <a:noFill/>
        </p:spPr>
      </p:pic>
      <p:pic>
        <p:nvPicPr>
          <p:cNvPr id="5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1908" t="54309" r="83785"/>
          <a:stretch>
            <a:fillRect/>
          </a:stretch>
        </p:blipFill>
        <p:spPr bwMode="auto">
          <a:xfrm>
            <a:off x="2411760" y="1364818"/>
            <a:ext cx="1037922" cy="1729187"/>
          </a:xfrm>
          <a:prstGeom prst="rect">
            <a:avLst/>
          </a:prstGeom>
          <a:noFill/>
        </p:spPr>
      </p:pic>
      <p:pic>
        <p:nvPicPr>
          <p:cNvPr id="6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41993" t="56088" r="41441" b="4939"/>
          <a:stretch>
            <a:fillRect/>
          </a:stretch>
        </p:blipFill>
        <p:spPr bwMode="auto">
          <a:xfrm>
            <a:off x="5652120" y="1412776"/>
            <a:ext cx="1237471" cy="1518714"/>
          </a:xfrm>
          <a:prstGeom prst="rect">
            <a:avLst/>
          </a:prstGeom>
          <a:noFill/>
        </p:spPr>
      </p:pic>
      <p:pic>
        <p:nvPicPr>
          <p:cNvPr id="7" name="8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62411" t="56256" r="21023" b="3327"/>
          <a:stretch>
            <a:fillRect/>
          </a:stretch>
        </p:blipFill>
        <p:spPr bwMode="auto">
          <a:xfrm>
            <a:off x="7395742" y="1412776"/>
            <a:ext cx="1188131" cy="1512167"/>
          </a:xfrm>
          <a:prstGeom prst="rect">
            <a:avLst/>
          </a:prstGeom>
          <a:noFill/>
        </p:spPr>
      </p:pic>
      <p:pic>
        <p:nvPicPr>
          <p:cNvPr id="8" name="9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82077" t="56424"/>
          <a:stretch>
            <a:fillRect/>
          </a:stretch>
        </p:blipFill>
        <p:spPr bwMode="auto">
          <a:xfrm>
            <a:off x="5436096" y="4941168"/>
            <a:ext cx="1249046" cy="1584176"/>
          </a:xfrm>
          <a:prstGeom prst="rect">
            <a:avLst/>
          </a:prstGeom>
          <a:noFill/>
        </p:spPr>
      </p:pic>
      <p:pic>
        <p:nvPicPr>
          <p:cNvPr id="10" name="3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61973" t="4895" r="22214" b="56132"/>
          <a:stretch>
            <a:fillRect/>
          </a:stretch>
        </p:blipFill>
        <p:spPr bwMode="auto">
          <a:xfrm>
            <a:off x="539552" y="5013176"/>
            <a:ext cx="1080120" cy="1388726"/>
          </a:xfrm>
          <a:prstGeom prst="rect">
            <a:avLst/>
          </a:prstGeom>
          <a:noFill/>
        </p:spPr>
      </p:pic>
      <p:pic>
        <p:nvPicPr>
          <p:cNvPr id="11" name="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41554" t="4727" r="41127" b="56300"/>
          <a:stretch>
            <a:fillRect/>
          </a:stretch>
        </p:blipFill>
        <p:spPr bwMode="auto">
          <a:xfrm>
            <a:off x="2771800" y="4941168"/>
            <a:ext cx="1269474" cy="1490252"/>
          </a:xfrm>
          <a:prstGeom prst="rect">
            <a:avLst/>
          </a:prstGeom>
          <a:noFill/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4067944" y="1556792"/>
            <a:ext cx="1186432" cy="125844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6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21574" t="55920" r="63366" b="4385"/>
          <a:stretch>
            <a:fillRect/>
          </a:stretch>
        </p:blipFill>
        <p:spPr bwMode="auto">
          <a:xfrm>
            <a:off x="7524328" y="4869160"/>
            <a:ext cx="1086666" cy="1494166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3737E-6 C -0.01476 -0.00971 -0.02587 -0.02081 -0.0401 -0.03284 C -0.04496 -0.037 -0.05052 -0.03908 -0.05538 -0.04301 C -0.06858 -0.05411 -0.08108 -0.06637 -0.09392 -0.07793 C -0.11007 -0.0925 -0.12812 -0.10476 -0.14462 -0.11887 C -0.15365 -0.1265 -0.16389 -0.13459 -0.1724 -0.14338 C -0.17917 -0.15032 -0.18246 -0.15703 -0.1908 -0.1598 C -0.21024 -0.17692 -0.22153 -0.20536 -0.23698 -0.22756 C -0.2401 -0.23219 -0.24444 -0.23519 -0.24774 -0.23982 C -0.25174 -0.2456 -0.25486 -0.25208 -0.25851 -0.25832 C -0.26233 -0.26503 -0.2691 -0.26734 -0.27396 -0.27266 C -0.27812 -0.27705 -0.28212 -0.28214 -0.28611 -0.287 C -0.29375 -0.29602 -0.29913 -0.30619 -0.30625 -0.31568 C -0.31337 -0.33533 -0.3217 -0.36147 -0.33854 -0.36887 C -0.3441 -0.3913 -0.33542 -0.35823 -0.34305 -0.38112 C -0.34722 -0.39361 -0.3493 -0.40911 -0.36007 -0.41396 C -0.3618 -0.41882 -0.36458 -0.42322 -0.36615 -0.4283 C -0.37031 -0.44102 -0.36944 -0.45282 -0.37691 -0.46322 C -0.37882 -0.47039 -0.38316 -0.48173 -0.38316 -0.48982 " pathEditMode="relative" ptsTypes="ffffffffffffffffff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60652" y="260648"/>
            <a:ext cx="401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Найди пропущенную цыфру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4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82392" t="3620" b="55963"/>
          <a:stretch>
            <a:fillRect/>
          </a:stretch>
        </p:blipFill>
        <p:spPr bwMode="auto">
          <a:xfrm>
            <a:off x="5652120" y="1412776"/>
            <a:ext cx="1251021" cy="1497955"/>
          </a:xfrm>
          <a:prstGeom prst="rect">
            <a:avLst/>
          </a:prstGeom>
          <a:noFill/>
        </p:spPr>
      </p:pic>
      <p:pic>
        <p:nvPicPr>
          <p:cNvPr id="5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1908" t="54309" r="83785"/>
          <a:stretch>
            <a:fillRect/>
          </a:stretch>
        </p:blipFill>
        <p:spPr bwMode="auto">
          <a:xfrm>
            <a:off x="7524328" y="1340768"/>
            <a:ext cx="1037922" cy="1729187"/>
          </a:xfrm>
          <a:prstGeom prst="rect">
            <a:avLst/>
          </a:prstGeom>
          <a:noFill/>
        </p:spPr>
      </p:pic>
      <p:pic>
        <p:nvPicPr>
          <p:cNvPr id="8" name="9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82077" t="56424"/>
          <a:stretch>
            <a:fillRect/>
          </a:stretch>
        </p:blipFill>
        <p:spPr bwMode="auto">
          <a:xfrm>
            <a:off x="5292080" y="4941168"/>
            <a:ext cx="1249046" cy="1584176"/>
          </a:xfrm>
          <a:prstGeom prst="rect">
            <a:avLst/>
          </a:prstGeom>
          <a:noFill/>
        </p:spPr>
      </p:pic>
      <p:pic>
        <p:nvPicPr>
          <p:cNvPr id="11" name="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41554" t="4727" r="41127" b="56300"/>
          <a:stretch>
            <a:fillRect/>
          </a:stretch>
        </p:blipFill>
        <p:spPr bwMode="auto">
          <a:xfrm>
            <a:off x="2123728" y="1412776"/>
            <a:ext cx="1269474" cy="1490252"/>
          </a:xfrm>
          <a:prstGeom prst="rect">
            <a:avLst/>
          </a:prstGeom>
          <a:noFill/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4067944" y="1556792"/>
            <a:ext cx="1186432" cy="125844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6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21574" t="55920" r="63366" b="4385"/>
          <a:stretch>
            <a:fillRect/>
          </a:stretch>
        </p:blipFill>
        <p:spPr bwMode="auto">
          <a:xfrm>
            <a:off x="7524328" y="4869160"/>
            <a:ext cx="1086666" cy="1494166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21136" t="1672" r="66063" b="57911"/>
          <a:stretch>
            <a:fillRect/>
          </a:stretch>
        </p:blipFill>
        <p:spPr bwMode="auto">
          <a:xfrm>
            <a:off x="467544" y="1268760"/>
            <a:ext cx="1008112" cy="1660420"/>
          </a:xfrm>
          <a:prstGeom prst="rect">
            <a:avLst/>
          </a:prstGeom>
          <a:noFill/>
        </p:spPr>
      </p:pic>
      <p:pic>
        <p:nvPicPr>
          <p:cNvPr id="16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41993" t="56088" r="41441" b="4939"/>
          <a:stretch>
            <a:fillRect/>
          </a:stretch>
        </p:blipFill>
        <p:spPr bwMode="auto">
          <a:xfrm>
            <a:off x="2843808" y="4941168"/>
            <a:ext cx="1237471" cy="1518714"/>
          </a:xfrm>
          <a:prstGeom prst="rect">
            <a:avLst/>
          </a:prstGeom>
          <a:noFill/>
        </p:spPr>
      </p:pic>
      <p:pic>
        <p:nvPicPr>
          <p:cNvPr id="10" name="3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61973" t="4895" r="22214" b="56132"/>
          <a:stretch>
            <a:fillRect/>
          </a:stretch>
        </p:blipFill>
        <p:spPr bwMode="auto">
          <a:xfrm>
            <a:off x="539552" y="5013176"/>
            <a:ext cx="1080120" cy="138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0.00764 -0.03149 0.04653 -0.06111 0.06146 -0.07639 C 0.10712 -0.12292 0.15087 -0.16736 0.20139 -0.20394 C 0.21337 -0.2125 0.22552 -0.2213 0.23715 -0.23056 C 0.25191 -0.24213 0.23819 -0.23565 0.24861 -0.24005 C 0.26458 -0.26135 0.27726 -0.2882 0.2901 -0.3125 C 0.30278 -0.33658 0.3217 -0.35463 0.33576 -0.37732 C 0.3566 -0.41111 0.34531 -0.39561 0.35868 -0.42107 C 0.36528 -0.43357 0.37378 -0.44468 0.38003 -0.45718 C 0.38333 -0.4713 0.38715 -0.4882 0.38715 -0.50301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60652" y="260648"/>
            <a:ext cx="401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Найди пропущенную цыфру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4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82392" t="3620" b="55963"/>
          <a:stretch>
            <a:fillRect/>
          </a:stretch>
        </p:blipFill>
        <p:spPr bwMode="auto">
          <a:xfrm>
            <a:off x="7092280" y="4941168"/>
            <a:ext cx="1251021" cy="1497955"/>
          </a:xfrm>
          <a:prstGeom prst="rect">
            <a:avLst/>
          </a:prstGeom>
          <a:noFill/>
        </p:spPr>
      </p:pic>
      <p:pic>
        <p:nvPicPr>
          <p:cNvPr id="5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1908" t="54309" r="83785"/>
          <a:stretch>
            <a:fillRect/>
          </a:stretch>
        </p:blipFill>
        <p:spPr bwMode="auto">
          <a:xfrm>
            <a:off x="683568" y="1340768"/>
            <a:ext cx="1037922" cy="1729187"/>
          </a:xfrm>
          <a:prstGeom prst="rect">
            <a:avLst/>
          </a:prstGeom>
          <a:noFill/>
        </p:spPr>
      </p:pic>
      <p:pic>
        <p:nvPicPr>
          <p:cNvPr id="7" name="8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62411" t="56256" r="21023" b="3327"/>
          <a:stretch>
            <a:fillRect/>
          </a:stretch>
        </p:blipFill>
        <p:spPr bwMode="auto">
          <a:xfrm>
            <a:off x="5940152" y="1484784"/>
            <a:ext cx="1188131" cy="1512167"/>
          </a:xfrm>
          <a:prstGeom prst="rect">
            <a:avLst/>
          </a:prstGeom>
          <a:noFill/>
        </p:spPr>
      </p:pic>
      <p:pic>
        <p:nvPicPr>
          <p:cNvPr id="8" name="9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82077" t="56424"/>
          <a:stretch>
            <a:fillRect/>
          </a:stretch>
        </p:blipFill>
        <p:spPr bwMode="auto">
          <a:xfrm>
            <a:off x="7524328" y="1484784"/>
            <a:ext cx="1249046" cy="1584176"/>
          </a:xfrm>
          <a:prstGeom prst="rect">
            <a:avLst/>
          </a:prstGeom>
          <a:noFill/>
        </p:spPr>
      </p:pic>
      <p:pic>
        <p:nvPicPr>
          <p:cNvPr id="9" name="6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21574" t="55920" r="63366" b="4385"/>
          <a:stretch>
            <a:fillRect/>
          </a:stretch>
        </p:blipFill>
        <p:spPr bwMode="auto">
          <a:xfrm>
            <a:off x="2339752" y="1412776"/>
            <a:ext cx="1086666" cy="1494166"/>
          </a:xfrm>
          <a:prstGeom prst="rect">
            <a:avLst/>
          </a:prstGeom>
          <a:noFill/>
        </p:spPr>
      </p:pic>
      <p:pic>
        <p:nvPicPr>
          <p:cNvPr id="10" name="3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61973" t="4895" r="22214" b="56132"/>
          <a:stretch>
            <a:fillRect/>
          </a:stretch>
        </p:blipFill>
        <p:spPr bwMode="auto">
          <a:xfrm>
            <a:off x="827584" y="4941168"/>
            <a:ext cx="1080120" cy="1388726"/>
          </a:xfrm>
          <a:prstGeom prst="rect">
            <a:avLst/>
          </a:prstGeom>
          <a:noFill/>
        </p:spPr>
      </p:pic>
      <p:pic>
        <p:nvPicPr>
          <p:cNvPr id="11" name="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41554" t="4727" r="41127" b="56300"/>
          <a:stretch>
            <a:fillRect/>
          </a:stretch>
        </p:blipFill>
        <p:spPr bwMode="auto">
          <a:xfrm>
            <a:off x="5148064" y="4941168"/>
            <a:ext cx="1269474" cy="1490252"/>
          </a:xfrm>
          <a:prstGeom prst="rect">
            <a:avLst/>
          </a:prstGeom>
          <a:noFill/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3995936" y="1628800"/>
            <a:ext cx="1186432" cy="125844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4" cstate="print"/>
          <a:srcRect l="41993" t="56088" r="41441" b="4939"/>
          <a:stretch>
            <a:fillRect/>
          </a:stretch>
        </p:blipFill>
        <p:spPr bwMode="auto">
          <a:xfrm>
            <a:off x="2699792" y="4869160"/>
            <a:ext cx="1237471" cy="151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73821E-6 C 0.01614 -0.10892 0.05416 -0.21207 0.09132 -0.31082 C 0.096 -0.32331 0.09531 -0.33834 0.09687 -0.35199 C 0.09774 -0.35823 0.10104 -0.36309 0.1026 -0.36864 C 0.10521 -0.37835 0.1059 -0.38876 0.10816 -0.3987 C 0.11337 -0.42137 0.11718 -0.44287 0.12083 -0.466 C 0.12309 -0.48034 0.12934 -0.49422 0.12934 -0.50902 " pathEditMode="relative" rAng="0" ptsTypes="ffffff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F:\картинки\картинки png\1414359349_13-www.radionetplus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81128"/>
            <a:ext cx="1055400" cy="1884065"/>
          </a:xfrm>
          <a:prstGeom prst="rect">
            <a:avLst/>
          </a:prstGeom>
          <a:noFill/>
        </p:spPr>
      </p:pic>
      <p:pic>
        <p:nvPicPr>
          <p:cNvPr id="6" name="Picture 5" descr="F:\картинки\картинки png\1414359349_13-www.radionetplus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1055400" cy="1884065"/>
          </a:xfrm>
          <a:prstGeom prst="rect">
            <a:avLst/>
          </a:prstGeom>
          <a:noFill/>
        </p:spPr>
      </p:pic>
      <p:pic>
        <p:nvPicPr>
          <p:cNvPr id="7" name="Picture 5" descr="F:\картинки\картинки png\1414359349_13-www.radionetplus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04864"/>
            <a:ext cx="1055400" cy="1884065"/>
          </a:xfrm>
          <a:prstGeom prst="rect">
            <a:avLst/>
          </a:prstGeom>
          <a:noFill/>
        </p:spPr>
      </p:pic>
      <p:pic>
        <p:nvPicPr>
          <p:cNvPr id="8" name="Picture 5" descr="F:\картинки\картинки png\1414359349_13-www.radionetplus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1055400" cy="18840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260648"/>
            <a:ext cx="790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Посчитай  сколько предметов на рисунке и выбери соответствующую цыфру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5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1908" t="54309" r="83785"/>
          <a:stretch>
            <a:fillRect/>
          </a:stretch>
        </p:blipFill>
        <p:spPr bwMode="auto">
          <a:xfrm>
            <a:off x="5364088" y="692696"/>
            <a:ext cx="1037922" cy="1729187"/>
          </a:xfrm>
          <a:prstGeom prst="rect">
            <a:avLst/>
          </a:prstGeom>
          <a:noFill/>
        </p:spPr>
      </p:pic>
      <p:pic>
        <p:nvPicPr>
          <p:cNvPr id="11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41993" t="56088" r="41441" b="4939"/>
          <a:stretch>
            <a:fillRect/>
          </a:stretch>
        </p:blipFill>
        <p:spPr bwMode="auto">
          <a:xfrm>
            <a:off x="5220072" y="2564904"/>
            <a:ext cx="1237471" cy="1518714"/>
          </a:xfrm>
          <a:prstGeom prst="rect">
            <a:avLst/>
          </a:prstGeom>
          <a:noFill/>
        </p:spPr>
      </p:pic>
      <p:pic>
        <p:nvPicPr>
          <p:cNvPr id="12" name="4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82392" t="3620" b="55963"/>
          <a:stretch>
            <a:fillRect/>
          </a:stretch>
        </p:blipFill>
        <p:spPr bwMode="auto">
          <a:xfrm>
            <a:off x="5220072" y="4653136"/>
            <a:ext cx="1251021" cy="1497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мяч, ребенок,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2024539" cy="1124744"/>
          </a:xfrm>
          <a:prstGeom prst="rect">
            <a:avLst/>
          </a:prstGeom>
          <a:noFill/>
        </p:spPr>
      </p:pic>
      <p:pic>
        <p:nvPicPr>
          <p:cNvPr id="4" name="Picture 2" descr="мяч, ребенок,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04664"/>
            <a:ext cx="2024539" cy="1124744"/>
          </a:xfrm>
          <a:prstGeom prst="rect">
            <a:avLst/>
          </a:prstGeom>
          <a:noFill/>
        </p:spPr>
      </p:pic>
      <p:pic>
        <p:nvPicPr>
          <p:cNvPr id="5" name="Picture 2" descr="мяч, ребенок,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2024539" cy="1124744"/>
          </a:xfrm>
          <a:prstGeom prst="rect">
            <a:avLst/>
          </a:prstGeom>
          <a:noFill/>
        </p:spPr>
      </p:pic>
      <p:pic>
        <p:nvPicPr>
          <p:cNvPr id="6" name="Picture 2" descr="мяч, ребенок,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437112"/>
            <a:ext cx="2024539" cy="1124744"/>
          </a:xfrm>
          <a:prstGeom prst="rect">
            <a:avLst/>
          </a:prstGeom>
          <a:noFill/>
        </p:spPr>
      </p:pic>
      <p:pic>
        <p:nvPicPr>
          <p:cNvPr id="7" name="Picture 2" descr="мяч, ребенок,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01208"/>
            <a:ext cx="2024539" cy="1124744"/>
          </a:xfrm>
          <a:prstGeom prst="rect">
            <a:avLst/>
          </a:prstGeom>
          <a:noFill/>
        </p:spPr>
      </p:pic>
      <p:pic>
        <p:nvPicPr>
          <p:cNvPr id="8" name="Picture 2" descr="мяч, ребенок,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124744"/>
            <a:ext cx="2024539" cy="1124744"/>
          </a:xfrm>
          <a:prstGeom prst="rect">
            <a:avLst/>
          </a:prstGeom>
          <a:noFill/>
        </p:spPr>
      </p:pic>
      <p:pic>
        <p:nvPicPr>
          <p:cNvPr id="9" name="Picture 2" descr="мяч, ребенок,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852936"/>
            <a:ext cx="2024539" cy="1124744"/>
          </a:xfrm>
          <a:prstGeom prst="rect">
            <a:avLst/>
          </a:prstGeom>
          <a:noFill/>
        </p:spPr>
      </p:pic>
      <p:pic>
        <p:nvPicPr>
          <p:cNvPr id="10" name="Picture 2" descr="мяч, ребенок, рисуно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276872"/>
            <a:ext cx="2024539" cy="1124744"/>
          </a:xfrm>
          <a:prstGeom prst="rect">
            <a:avLst/>
          </a:prstGeom>
          <a:noFill/>
        </p:spPr>
      </p:pic>
      <p:pic>
        <p:nvPicPr>
          <p:cNvPr id="11" name="8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62411" t="56256" r="21023" b="3327"/>
          <a:stretch>
            <a:fillRect/>
          </a:stretch>
        </p:blipFill>
        <p:spPr bwMode="auto">
          <a:xfrm>
            <a:off x="6012160" y="2564904"/>
            <a:ext cx="1188131" cy="1512167"/>
          </a:xfrm>
          <a:prstGeom prst="rect">
            <a:avLst/>
          </a:prstGeom>
          <a:noFill/>
        </p:spPr>
      </p:pic>
      <p:pic>
        <p:nvPicPr>
          <p:cNvPr id="12" name="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41554" t="4727" r="41127" b="56300"/>
          <a:stretch>
            <a:fillRect/>
          </a:stretch>
        </p:blipFill>
        <p:spPr bwMode="auto">
          <a:xfrm>
            <a:off x="6012160" y="4869160"/>
            <a:ext cx="1269474" cy="1490252"/>
          </a:xfrm>
          <a:prstGeom prst="rect">
            <a:avLst/>
          </a:prstGeom>
          <a:noFill/>
        </p:spPr>
      </p:pic>
      <p:pic>
        <p:nvPicPr>
          <p:cNvPr id="13" name="9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82077" t="56424"/>
          <a:stretch>
            <a:fillRect/>
          </a:stretch>
        </p:blipFill>
        <p:spPr bwMode="auto">
          <a:xfrm>
            <a:off x="5940152" y="404664"/>
            <a:ext cx="124904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карт сказ шум\69ab3415e813fd145dae5500d70498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F:\картинки\картинки png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1265560" cy="1265560"/>
          </a:xfrm>
          <a:prstGeom prst="rect">
            <a:avLst/>
          </a:prstGeom>
          <a:noFill/>
        </p:spPr>
      </p:pic>
      <p:pic>
        <p:nvPicPr>
          <p:cNvPr id="4" name="Picture 1" descr="F:\картинки\картинки png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4664"/>
            <a:ext cx="1265560" cy="1265560"/>
          </a:xfrm>
          <a:prstGeom prst="rect">
            <a:avLst/>
          </a:prstGeom>
          <a:noFill/>
        </p:spPr>
      </p:pic>
      <p:pic>
        <p:nvPicPr>
          <p:cNvPr id="5" name="Picture 1" descr="F:\картинки\картинки png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80928"/>
            <a:ext cx="1265560" cy="1265560"/>
          </a:xfrm>
          <a:prstGeom prst="rect">
            <a:avLst/>
          </a:prstGeom>
          <a:noFill/>
        </p:spPr>
      </p:pic>
      <p:pic>
        <p:nvPicPr>
          <p:cNvPr id="6" name="Picture 1" descr="F:\картинки\картинки png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1265560" cy="1265560"/>
          </a:xfrm>
          <a:prstGeom prst="rect">
            <a:avLst/>
          </a:prstGeom>
          <a:noFill/>
        </p:spPr>
      </p:pic>
      <p:pic>
        <p:nvPicPr>
          <p:cNvPr id="7" name="Picture 1" descr="F:\картинки\картинки png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085184"/>
            <a:ext cx="1265560" cy="1265560"/>
          </a:xfrm>
          <a:prstGeom prst="rect">
            <a:avLst/>
          </a:prstGeom>
          <a:noFill/>
        </p:spPr>
      </p:pic>
      <p:pic>
        <p:nvPicPr>
          <p:cNvPr id="8" name="Picture 1" descr="F:\картинки\картинки png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1265560" cy="1265560"/>
          </a:xfrm>
          <a:prstGeom prst="rect">
            <a:avLst/>
          </a:prstGeom>
          <a:noFill/>
        </p:spPr>
      </p:pic>
      <p:pic>
        <p:nvPicPr>
          <p:cNvPr id="9" name="8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62411" t="56256" r="21023" b="3327"/>
          <a:stretch>
            <a:fillRect/>
          </a:stretch>
        </p:blipFill>
        <p:spPr bwMode="auto">
          <a:xfrm>
            <a:off x="5652120" y="476672"/>
            <a:ext cx="1188131" cy="1512167"/>
          </a:xfrm>
          <a:prstGeom prst="rect">
            <a:avLst/>
          </a:prstGeom>
          <a:noFill/>
        </p:spPr>
      </p:pic>
      <p:pic>
        <p:nvPicPr>
          <p:cNvPr id="10" name="3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61973" t="4895" r="22214" b="56132"/>
          <a:stretch>
            <a:fillRect/>
          </a:stretch>
        </p:blipFill>
        <p:spPr bwMode="auto">
          <a:xfrm>
            <a:off x="5724128" y="5013176"/>
            <a:ext cx="1080120" cy="1388726"/>
          </a:xfrm>
          <a:prstGeom prst="rect">
            <a:avLst/>
          </a:prstGeom>
          <a:noFill/>
        </p:spPr>
      </p:pic>
      <p:pic>
        <p:nvPicPr>
          <p:cNvPr id="11" name="6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5" cstate="print"/>
          <a:srcRect l="21574" t="55920" r="63366" b="4385"/>
          <a:stretch>
            <a:fillRect/>
          </a:stretch>
        </p:blipFill>
        <p:spPr bwMode="auto">
          <a:xfrm>
            <a:off x="5724128" y="2564904"/>
            <a:ext cx="1086666" cy="149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108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Contra</cp:lastModifiedBy>
  <cp:revision>9</cp:revision>
  <dcterms:created xsi:type="dcterms:W3CDTF">2022-01-08T15:47:16Z</dcterms:created>
  <dcterms:modified xsi:type="dcterms:W3CDTF">2022-01-12T09:11:54Z</dcterms:modified>
</cp:coreProperties>
</file>