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B22D1-2C42-4A28-BB37-5A842DC9FC9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DFA2B-2147-497F-B036-B8BEF060C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9EB91-82E6-4A87-9039-749E9696DD7A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756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5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audio" Target="../media/audio1.wav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6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473574"/>
            <a:ext cx="7414592" cy="8195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Автоматизация звука Р</a:t>
            </a:r>
            <a:r>
              <a:rPr lang="ru-RU" smtClean="0">
                <a:solidFill>
                  <a:schemeClr val="bg1"/>
                </a:solidFill>
              </a:rPr>
              <a:t>.         Место </a:t>
            </a:r>
            <a:r>
              <a:rPr lang="ru-RU" dirty="0" smtClean="0">
                <a:solidFill>
                  <a:schemeClr val="bg1"/>
                </a:solidFill>
              </a:rPr>
              <a:t>звука </a:t>
            </a:r>
            <a:r>
              <a:rPr lang="ru-RU" smtClean="0">
                <a:solidFill>
                  <a:schemeClr val="bg1"/>
                </a:solidFill>
              </a:rPr>
              <a:t>в слове.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5696" y="5038328"/>
            <a:ext cx="3632448" cy="16310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Выполнила: учитель-логопед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МАДОУ ЦРР №9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Самофеева</a:t>
            </a:r>
            <a:r>
              <a:rPr lang="ru-RU" sz="2000" dirty="0" smtClean="0">
                <a:solidFill>
                  <a:schemeClr val="bg1"/>
                </a:solidFill>
              </a:rPr>
              <a:t> Н.А.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7698" y="2485345"/>
            <a:ext cx="710470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Где спрятался звук Р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9" y="358226"/>
            <a:ext cx="2555775" cy="2350694"/>
          </a:xfrm>
          <a:prstGeom prst="rect">
            <a:avLst/>
          </a:prstGeom>
          <a:noFill/>
        </p:spPr>
      </p:pic>
      <p:pic>
        <p:nvPicPr>
          <p:cNvPr id="6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836712"/>
            <a:ext cx="816243" cy="720080"/>
          </a:xfrm>
          <a:prstGeom prst="rect">
            <a:avLst/>
          </a:prstGeom>
          <a:noFill/>
        </p:spPr>
      </p:pic>
      <p:pic>
        <p:nvPicPr>
          <p:cNvPr id="7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816243" cy="720080"/>
          </a:xfrm>
          <a:prstGeom prst="rect">
            <a:avLst/>
          </a:prstGeom>
          <a:noFill/>
        </p:spPr>
      </p:pic>
      <p:pic>
        <p:nvPicPr>
          <p:cNvPr id="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052736"/>
            <a:ext cx="816243" cy="720080"/>
          </a:xfrm>
          <a:prstGeom prst="rect">
            <a:avLst/>
          </a:prstGeom>
          <a:noFill/>
        </p:spPr>
      </p:pic>
      <p:pic>
        <p:nvPicPr>
          <p:cNvPr id="9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437112"/>
            <a:ext cx="1310546" cy="1440160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256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«ГДЕ СПРЯТАЛСЯ ЗВУК 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Цель игры: автоматизация звука </a:t>
            </a:r>
            <a:r>
              <a:rPr lang="en-US" dirty="0" smtClean="0"/>
              <a:t>[</a:t>
            </a:r>
            <a:r>
              <a:rPr lang="ru-RU" dirty="0" smtClean="0"/>
              <a:t>Р</a:t>
            </a:r>
            <a:r>
              <a:rPr lang="en-US" dirty="0" smtClean="0"/>
              <a:t>]</a:t>
            </a:r>
            <a:r>
              <a:rPr lang="ru-RU" dirty="0" smtClean="0"/>
              <a:t>, определение места звука в слове.</a:t>
            </a:r>
          </a:p>
          <a:p>
            <a:r>
              <a:rPr lang="ru-RU" dirty="0" smtClean="0"/>
              <a:t>Правила игры: На игровом поле размещены предметы, в названиях которых есть звук </a:t>
            </a:r>
            <a:r>
              <a:rPr lang="en-US" dirty="0" smtClean="0"/>
              <a:t>[</a:t>
            </a:r>
            <a:r>
              <a:rPr lang="ru-RU" dirty="0" smtClean="0"/>
              <a:t>Р</a:t>
            </a:r>
            <a:r>
              <a:rPr lang="en-US" dirty="0" smtClean="0"/>
              <a:t>]</a:t>
            </a:r>
            <a:r>
              <a:rPr lang="ru-RU" dirty="0" smtClean="0"/>
              <a:t>. Их нужно расставить в шкаф: на верхнюю полочку, если звук находится в начале слова, на среднюю – если в середине слова, на нижнюю – если в конце слова.</a:t>
            </a:r>
          </a:p>
          <a:p>
            <a:r>
              <a:rPr lang="ru-RU" sz="2000" dirty="0" smtClean="0"/>
              <a:t>Примечание: начинать называть предметы с левого верхнего угла: пенал и т.д. по порядку до лотоса.</a:t>
            </a:r>
            <a:endParaRPr lang="ru-RU" sz="20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58088" y="6256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673505F4-94E0-4BD4-AE81-6C88A4F2E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092825"/>
            <a:ext cx="64087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1200" dirty="0"/>
          </a:p>
        </p:txBody>
      </p:sp>
      <p:pic>
        <p:nvPicPr>
          <p:cNvPr id="8" name="Picture 14" descr="https://thumbs.dreamstime.com/b/%D0%BF%D1%83%D1%81%D1%82%D1%8B%D0%B5-%D0%B5%D1%80%D0%B5%D0%B2%D1%8F%D0%BD%D0%BD%D1%8B%D0%B5-%D0%BA%D0%BD%D0%B8%D0%B6%D0%BD%D1%8B%D0%B5-%D0%BF%D0%BE-%D0%BA%D0%B8-95841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9608" y="188640"/>
            <a:ext cx="4680520" cy="4680520"/>
          </a:xfrm>
          <a:prstGeom prst="rect">
            <a:avLst/>
          </a:prstGeom>
          <a:noFill/>
        </p:spPr>
      </p:pic>
      <p:sp>
        <p:nvSpPr>
          <p:cNvPr id="22" name="Стрелка вправо 21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7812360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2" name="AutoShape 74" descr="https://ikea-kiev.com/images/product/hederlig-bokal-dla-krasnogo-vina_001548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24" name="AutoShape 76" descr="https://ikea-kiev.com/images/product/hederlig-bokal-dla-krasnogo-vina_001548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0" name="AutoShape 152" descr="https://hotemoji.com/images/dl/j/skis-emoji-by-goog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28" name="AutoShape 180" descr="https://yt3.ggpht.com/a/AATXAJyv0knAU6bDiIp19xhRtLK84HAVvJC4XTa4Rw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Picture 4" descr="https://avatars.mds.yandex.net/get-pdb/750997/1cb87d1c-7d51-4e23-9bb0-5e28df779dce/s1200">
            <a:hlinkClick r:id="" action="ppaction://noaction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1196752"/>
            <a:ext cx="864096" cy="864096"/>
          </a:xfrm>
          <a:prstGeom prst="rect">
            <a:avLst/>
          </a:prstGeom>
          <a:noFill/>
        </p:spPr>
      </p:pic>
      <p:pic>
        <p:nvPicPr>
          <p:cNvPr id="31" name="Picture 20" descr="http://pngimg.com/uploads/robot/robot_PNG11.png">
            <a:hlinkClick r:id="" action="ppaction://noaction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548680"/>
            <a:ext cx="1080120" cy="1080120"/>
          </a:xfrm>
          <a:prstGeom prst="rect">
            <a:avLst/>
          </a:prstGeom>
          <a:noFill/>
        </p:spPr>
      </p:pic>
      <p:pic>
        <p:nvPicPr>
          <p:cNvPr id="32" name="Picture 26" descr="http://lestresorsdebouloute.l.e.pic.centerblog.net/5f47612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2204864"/>
            <a:ext cx="793245" cy="864095"/>
          </a:xfrm>
          <a:prstGeom prst="rect">
            <a:avLst/>
          </a:prstGeom>
          <a:noFill/>
        </p:spPr>
      </p:pic>
      <p:pic>
        <p:nvPicPr>
          <p:cNvPr id="33" name="Picture 54" descr="https://img-fotki.yandex.ru/get/51322/455745147.15/0_14fe15_3a90d4a7_XL.png">
            <a:hlinkClick r:id="" action="ppaction://noaction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3176079"/>
            <a:ext cx="790288" cy="1045009"/>
          </a:xfrm>
          <a:prstGeom prst="rect">
            <a:avLst/>
          </a:prstGeom>
          <a:noFill/>
        </p:spPr>
      </p:pic>
      <p:pic>
        <p:nvPicPr>
          <p:cNvPr id="34" name="Picture 72" descr="http://pngimg.com/uploads/goldfish/goldfish_PNG33.png">
            <a:hlinkClick r:id="" action="ppaction://noaction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188640"/>
            <a:ext cx="1224136" cy="846694"/>
          </a:xfrm>
          <a:prstGeom prst="rect">
            <a:avLst/>
          </a:prstGeom>
          <a:noFill/>
        </p:spPr>
      </p:pic>
      <p:pic>
        <p:nvPicPr>
          <p:cNvPr id="35" name="Picture 78" descr="https://img-fotki.yandex.ru/get/17849/200418627.9b/0_125f89_5f836b92_orig.png">
            <a:hlinkClick r:id="" action="ppaction://noaction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2" y="5733256"/>
            <a:ext cx="1043295" cy="814369"/>
          </a:xfrm>
          <a:prstGeom prst="rect">
            <a:avLst/>
          </a:prstGeom>
          <a:noFill/>
        </p:spPr>
      </p:pic>
      <p:pic>
        <p:nvPicPr>
          <p:cNvPr id="36" name="Picture 2" descr="https://www.pinclipart.com/picdir/big/397-3973401_-clip-art-desenho-camarao-vermelho-png-download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640" y="5805264"/>
            <a:ext cx="817756" cy="648072"/>
          </a:xfrm>
          <a:prstGeom prst="rect">
            <a:avLst/>
          </a:prstGeom>
          <a:noFill/>
        </p:spPr>
      </p:pic>
      <p:pic>
        <p:nvPicPr>
          <p:cNvPr id="37" name="Picture 18" descr="https://images.pexels.com/photos/157513/pexels-photo-157513.png?auto=compress&amp;cs=tinysrgb&amp;dpr=2&amp;w=5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92590" y="5877272"/>
            <a:ext cx="1115314" cy="743915"/>
          </a:xfrm>
          <a:prstGeom prst="rect">
            <a:avLst/>
          </a:prstGeom>
          <a:noFill/>
        </p:spPr>
      </p:pic>
      <p:pic>
        <p:nvPicPr>
          <p:cNvPr id="38" name="Picture 42" descr="https://www.pngonly.com/wp-content/uploads/2017/06/Rainbow-Clipart-PNG-Image-0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80112" y="4941168"/>
            <a:ext cx="1229253" cy="839383"/>
          </a:xfrm>
          <a:prstGeom prst="rect">
            <a:avLst/>
          </a:prstGeom>
          <a:noFill/>
        </p:spPr>
      </p:pic>
      <p:pic>
        <p:nvPicPr>
          <p:cNvPr id="39" name="Picture 58" descr="https://img0.liveinternet.ru/images/attach/d/0/137/626/137626924_t.png">
            <a:hlinkClick r:id="" action="ppaction://noaction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22962" y="1521560"/>
            <a:ext cx="1285542" cy="899328"/>
          </a:xfrm>
          <a:prstGeom prst="rect">
            <a:avLst/>
          </a:prstGeom>
          <a:noFill/>
        </p:spPr>
      </p:pic>
      <p:pic>
        <p:nvPicPr>
          <p:cNvPr id="41" name="Picture 8" descr="https://cdn1.flamp.ru/d6ff3f4b8b5172fd1b0fc8286f4a991d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79712" y="246437"/>
            <a:ext cx="674846" cy="878307"/>
          </a:xfrm>
          <a:prstGeom prst="rect">
            <a:avLst/>
          </a:prstGeom>
          <a:noFill/>
        </p:spPr>
      </p:pic>
      <p:pic>
        <p:nvPicPr>
          <p:cNvPr id="42" name="Picture 14" descr="https://avatars.mds.yandex.net/get-pdb/1621302/de2f67f8-3ff3-468f-ac1f-f3d65dbfccf7/s1200?webp=false">
            <a:hlinkClick r:id="" action="ppaction://noaction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52320" y="2081006"/>
            <a:ext cx="930682" cy="915946"/>
          </a:xfrm>
          <a:prstGeom prst="rect">
            <a:avLst/>
          </a:prstGeom>
          <a:noFill/>
        </p:spPr>
      </p:pic>
      <p:pic>
        <p:nvPicPr>
          <p:cNvPr id="43" name="Picture 19" descr="C:\Users\comp\Desktop\ИГРЫ НА САЙТ КАРАНТИН\Лялькам\КТО ЧТО ЕСТ\57bd505b5c55f156bb81e4f2.png">
            <a:hlinkClick r:id="" action="ppaction://noaction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60197" y="2710128"/>
            <a:ext cx="660275" cy="502848"/>
          </a:xfrm>
          <a:prstGeom prst="rect">
            <a:avLst/>
          </a:prstGeom>
          <a:noFill/>
        </p:spPr>
      </p:pic>
      <p:pic>
        <p:nvPicPr>
          <p:cNvPr id="44" name="Picture 35" descr="https://avatanplus.com/files/resources/original/569934410029415246741de9.png">
            <a:hlinkClick r:id="" action="ppaction://noaction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172400" y="3789040"/>
            <a:ext cx="703578" cy="720080"/>
          </a:xfrm>
          <a:prstGeom prst="rect">
            <a:avLst/>
          </a:prstGeom>
          <a:noFill/>
        </p:spPr>
      </p:pic>
      <p:pic>
        <p:nvPicPr>
          <p:cNvPr id="45" name="Picture 39" descr="https://i.pinimg.com/originals/6a/25/c4/6a25c4a8470d7c18f796a6858ed5a462.png">
            <a:hlinkClick r:id="" action="ppaction://noaction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95936" y="5727419"/>
            <a:ext cx="868305" cy="797925"/>
          </a:xfrm>
          <a:prstGeom prst="rect">
            <a:avLst/>
          </a:prstGeom>
          <a:noFill/>
        </p:spPr>
      </p:pic>
      <p:pic>
        <p:nvPicPr>
          <p:cNvPr id="46" name="Picture 77" descr="http://malson.ru/ico/shashlyk.png">
            <a:hlinkClick r:id="" action="ppaction://noaction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66259" y="5929626"/>
            <a:ext cx="1274093" cy="667726"/>
          </a:xfrm>
          <a:prstGeom prst="rect">
            <a:avLst/>
          </a:prstGeom>
          <a:noFill/>
        </p:spPr>
      </p:pic>
      <p:pic>
        <p:nvPicPr>
          <p:cNvPr id="47" name="Picture 59" descr="https://clipart-db.ru/file_content/rastr/xsugar-002.png.pagespeed.ic.tuMUYgd6KQ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259632" y="4653992"/>
            <a:ext cx="792088" cy="1007256"/>
          </a:xfrm>
          <a:prstGeom prst="rect">
            <a:avLst/>
          </a:prstGeom>
          <a:noFill/>
        </p:spPr>
      </p:pic>
      <p:pic>
        <p:nvPicPr>
          <p:cNvPr id="48" name="Picture 61" descr="https://img-fotki.yandex.ru/get/5638/66124276.185/0_95adb_dacf80c4_XL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245410" y="2996952"/>
            <a:ext cx="878318" cy="1224136"/>
          </a:xfrm>
          <a:prstGeom prst="rect">
            <a:avLst/>
          </a:prstGeom>
          <a:noFill/>
        </p:spPr>
      </p:pic>
      <p:pic>
        <p:nvPicPr>
          <p:cNvPr id="49" name="Picture 63" descr="https://pngicon.ru/file/uploads/ekskavator.png">
            <a:hlinkClick r:id="" action="ppaction://noaction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452320" y="4342980"/>
            <a:ext cx="1152128" cy="742204"/>
          </a:xfrm>
          <a:prstGeom prst="rect">
            <a:avLst/>
          </a:prstGeom>
          <a:noFill/>
        </p:spPr>
      </p:pic>
      <p:pic>
        <p:nvPicPr>
          <p:cNvPr id="3076" name="Picture 4" descr="https://xn---71-jdddgbom4cku.xn--p1ai/images/antpng2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470032" y="1124744"/>
            <a:ext cx="1206424" cy="678613"/>
          </a:xfrm>
          <a:prstGeom prst="rect">
            <a:avLst/>
          </a:prstGeom>
          <a:noFill/>
        </p:spPr>
      </p:pic>
      <p:pic>
        <p:nvPicPr>
          <p:cNvPr id="3080" name="Picture 8" descr="https://pngbg.com/images/drum-png-1024x1024_d8d01bfd_transparent_202a28.png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596336" y="4869160"/>
            <a:ext cx="1368152" cy="1368152"/>
          </a:xfrm>
          <a:prstGeom prst="rect">
            <a:avLst/>
          </a:prstGeom>
          <a:noFill/>
        </p:spPr>
      </p:pic>
      <p:pic>
        <p:nvPicPr>
          <p:cNvPr id="3082" name="Picture 10" descr="https://dddut.edusite.ru/images/guitar-1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835696" y="3356992"/>
            <a:ext cx="1016465" cy="1437703"/>
          </a:xfrm>
          <a:prstGeom prst="rect">
            <a:avLst/>
          </a:prstGeom>
          <a:noFill/>
        </p:spPr>
      </p:pic>
      <p:pic>
        <p:nvPicPr>
          <p:cNvPr id="3084" name="Picture 12" descr="https://avatars.mds.yandex.net/get-pdb/368827/3f252e75-7b1c-4cc4-8107-a6a77e5b560b/s1200?webp=false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 rot="20339812">
            <a:off x="1259632" y="1887673"/>
            <a:ext cx="761039" cy="648072"/>
          </a:xfrm>
          <a:prstGeom prst="rect">
            <a:avLst/>
          </a:prstGeom>
          <a:noFill/>
        </p:spPr>
      </p:pic>
      <p:pic>
        <p:nvPicPr>
          <p:cNvPr id="3092" name="Picture 20" descr="https://i.pinimg.com/originals/e4/28/1a/e4281ae4aa3f70d000cde2f772604174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979712" y="4797152"/>
            <a:ext cx="1159827" cy="1152578"/>
          </a:xfrm>
          <a:prstGeom prst="rect">
            <a:avLst/>
          </a:prstGeom>
          <a:noFill/>
        </p:spPr>
      </p:pic>
      <p:pic>
        <p:nvPicPr>
          <p:cNvPr id="3096" name="Picture 24" descr="https://pngicon.ru/file/uploads/krasnoye-vedro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644008" y="4941168"/>
            <a:ext cx="773316" cy="782596"/>
          </a:xfrm>
          <a:prstGeom prst="rect">
            <a:avLst/>
          </a:prstGeom>
          <a:noFill/>
        </p:spPr>
      </p:pic>
      <p:pic>
        <p:nvPicPr>
          <p:cNvPr id="3098" name="Picture 26" descr="https://avatars.mds.yandex.net/get-pdb/1773776/d1c80917-ec5f-4c16-9200-aa63e14fb22c/s1200?webp=false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876256" y="4869160"/>
            <a:ext cx="863853" cy="1296144"/>
          </a:xfrm>
          <a:prstGeom prst="rect">
            <a:avLst/>
          </a:prstGeom>
          <a:noFill/>
        </p:spPr>
      </p:pic>
      <p:pic>
        <p:nvPicPr>
          <p:cNvPr id="3116" name="Picture 44" descr="https://i.pinimg.com/originals/e1/1d/fd/e11dfde001cef6d038905e10a9183e95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 rot="801938">
            <a:off x="3248819" y="4908110"/>
            <a:ext cx="808118" cy="1106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9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0694E-6 L 0.10503 0.431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01295E-7 L 0.18507 0.00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022E-7 L 0.18108 -0.157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8834E-6 L 0.19462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93987E-6 L 0.19288 -0.220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75301E-7 L 0.22136 0.047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-3.27475E-6 L 0.14931 -0.219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39593E-6 L 0.29549 -0.1364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21924E-6 L 0.34114 -0.708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028E-8 L 0.25156 -0.38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72988E-6 L 0.17136 -0.819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025E-7 L 0.0533 -0.4639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84551E-7 L 0.06285 -0.319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8797E-6 L 0.06806 -0.434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8.23312E-7 L -0.02535 -0.719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75763E-7 L -0.05139 -0.7116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23774E-7 L -0.1665 -0.4024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2405E-6 L -0.13368 -0.4509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17299E-6 L -0.16928 -0.403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74746E-6 L -0.2283 -0.082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57262E-6 L -0.17222 -0.0837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1397E-6 L -0.17709 -0.3748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59852E-6 L -0.24739 0.0892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51526E-6 L -0.1217 0.2451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7521E-6 L -0.19757 -0.2069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50786E-6 L -0.13871 0.0975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7216E-6 L -0.12986 0.0853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7698" y="2485345"/>
            <a:ext cx="71047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МОЛОДЕЦ!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9" y="358226"/>
            <a:ext cx="2555775" cy="2350694"/>
          </a:xfrm>
          <a:prstGeom prst="rect">
            <a:avLst/>
          </a:prstGeom>
          <a:noFill/>
        </p:spPr>
      </p:pic>
      <p:pic>
        <p:nvPicPr>
          <p:cNvPr id="9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149080"/>
            <a:ext cx="131054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118</Words>
  <Application>Microsoft Office PowerPoint</Application>
  <PresentationFormat>Экран (4:3)</PresentationFormat>
  <Paragraphs>11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Автоматизация звука Р.         Место звука в слове. </vt:lpstr>
      <vt:lpstr>ИГРА «ГДЕ СПРЯТАЛСЯ ЗВУК Р»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Л.</dc:title>
  <dc:creator>Наталья Самофеева</dc:creator>
  <cp:lastModifiedBy>comp</cp:lastModifiedBy>
  <cp:revision>46</cp:revision>
  <dcterms:created xsi:type="dcterms:W3CDTF">2020-04-08T05:42:26Z</dcterms:created>
  <dcterms:modified xsi:type="dcterms:W3CDTF">2020-05-07T13:02:05Z</dcterms:modified>
</cp:coreProperties>
</file>