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64" r:id="rId6"/>
    <p:sldId id="265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image" Target="../media/image6.png"/><Relationship Id="rId21" Type="http://schemas.openxmlformats.org/officeDocument/2006/relationships/image" Target="../media/image23.png"/><Relationship Id="rId7" Type="http://schemas.openxmlformats.org/officeDocument/2006/relationships/image" Target="../media/image10.jpeg"/><Relationship Id="rId12" Type="http://schemas.openxmlformats.org/officeDocument/2006/relationships/image" Target="../media/image14.jpeg"/><Relationship Id="rId17" Type="http://schemas.openxmlformats.org/officeDocument/2006/relationships/image" Target="../media/image19.png"/><Relationship Id="rId2" Type="http://schemas.openxmlformats.org/officeDocument/2006/relationships/image" Target="../media/image5.jpeg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11" Type="http://schemas.openxmlformats.org/officeDocument/2006/relationships/image" Target="../media/image13.png"/><Relationship Id="rId5" Type="http://schemas.openxmlformats.org/officeDocument/2006/relationships/image" Target="../media/image8.png"/><Relationship Id="rId15" Type="http://schemas.openxmlformats.org/officeDocument/2006/relationships/image" Target="../media/image17.png"/><Relationship Id="rId23" Type="http://schemas.openxmlformats.org/officeDocument/2006/relationships/image" Target="../media/image25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7.png"/><Relationship Id="rId9" Type="http://schemas.openxmlformats.org/officeDocument/2006/relationships/audio" Target="../media/audio1.wav"/><Relationship Id="rId14" Type="http://schemas.openxmlformats.org/officeDocument/2006/relationships/image" Target="../media/image16.png"/><Relationship Id="rId22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audio" Target="../media/audio1.wav"/><Relationship Id="rId21" Type="http://schemas.openxmlformats.org/officeDocument/2006/relationships/image" Target="../media/image23.png"/><Relationship Id="rId7" Type="http://schemas.openxmlformats.org/officeDocument/2006/relationships/image" Target="../media/image9.png"/><Relationship Id="rId12" Type="http://schemas.openxmlformats.org/officeDocument/2006/relationships/image" Target="../media/image14.jpeg"/><Relationship Id="rId17" Type="http://schemas.openxmlformats.org/officeDocument/2006/relationships/image" Target="../media/image19.png"/><Relationship Id="rId2" Type="http://schemas.openxmlformats.org/officeDocument/2006/relationships/image" Target="../media/image5.jpeg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23" Type="http://schemas.openxmlformats.org/officeDocument/2006/relationships/image" Target="../media/image25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Relationship Id="rId22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audio" Target="../media/audio1.wav"/><Relationship Id="rId21" Type="http://schemas.openxmlformats.org/officeDocument/2006/relationships/image" Target="../media/image23.png"/><Relationship Id="rId7" Type="http://schemas.openxmlformats.org/officeDocument/2006/relationships/image" Target="../media/image9.png"/><Relationship Id="rId12" Type="http://schemas.openxmlformats.org/officeDocument/2006/relationships/image" Target="../media/image14.jpeg"/><Relationship Id="rId17" Type="http://schemas.openxmlformats.org/officeDocument/2006/relationships/image" Target="../media/image19.png"/><Relationship Id="rId2" Type="http://schemas.openxmlformats.org/officeDocument/2006/relationships/image" Target="../media/image5.jpeg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23" Type="http://schemas.openxmlformats.org/officeDocument/2006/relationships/image" Target="../media/image25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Relationship Id="rId22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jpeg"/><Relationship Id="rId18" Type="http://schemas.openxmlformats.org/officeDocument/2006/relationships/image" Target="../media/image19.png"/><Relationship Id="rId3" Type="http://schemas.openxmlformats.org/officeDocument/2006/relationships/audio" Target="../media/audio2.wav"/><Relationship Id="rId21" Type="http://schemas.openxmlformats.org/officeDocument/2006/relationships/image" Target="../media/image22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image" Target="../media/image5.jpeg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24" Type="http://schemas.openxmlformats.org/officeDocument/2006/relationships/image" Target="../media/image25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23" Type="http://schemas.openxmlformats.org/officeDocument/2006/relationships/image" Target="../media/image24.png"/><Relationship Id="rId10" Type="http://schemas.openxmlformats.org/officeDocument/2006/relationships/image" Target="../media/image11.png"/><Relationship Id="rId19" Type="http://schemas.openxmlformats.org/officeDocument/2006/relationships/image" Target="../media/image20.png"/><Relationship Id="rId4" Type="http://schemas.openxmlformats.org/officeDocument/2006/relationships/audio" Target="../media/audio1.wav"/><Relationship Id="rId9" Type="http://schemas.openxmlformats.org/officeDocument/2006/relationships/image" Target="../media/image10.jpeg"/><Relationship Id="rId14" Type="http://schemas.openxmlformats.org/officeDocument/2006/relationships/image" Target="../media/image15.png"/><Relationship Id="rId22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221089"/>
            <a:ext cx="7772400" cy="1440159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Автоматизация звука С в </a:t>
            </a:r>
            <a:r>
              <a:rPr lang="ru-RU" dirty="0" smtClean="0">
                <a:solidFill>
                  <a:schemeClr val="bg1"/>
                </a:solidFill>
              </a:rPr>
              <a:t>прямых слогах в начале слова</a:t>
            </a:r>
            <a:r>
              <a:rPr lang="ru-RU" sz="8800" dirty="0" smtClean="0">
                <a:solidFill>
                  <a:schemeClr val="bg1"/>
                </a:solidFill>
              </a:rPr>
              <a:t/>
            </a:r>
            <a:br>
              <a:rPr lang="ru-RU" sz="8800" dirty="0" smtClean="0">
                <a:solidFill>
                  <a:schemeClr val="bg1"/>
                </a:solidFill>
              </a:rPr>
            </a:br>
            <a:endParaRPr lang="ru-RU" sz="8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91680" y="5132784"/>
            <a:ext cx="3448472" cy="1248544"/>
          </a:xfrm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chemeClr val="bg1"/>
                </a:solidFill>
              </a:rPr>
              <a:t>Выполнила: учитель-логопед</a:t>
            </a:r>
          </a:p>
          <a:p>
            <a:r>
              <a:rPr lang="ru-RU" sz="1800" dirty="0" smtClean="0">
                <a:solidFill>
                  <a:schemeClr val="bg1"/>
                </a:solidFill>
              </a:rPr>
              <a:t>МАДОУ ЦРР №9</a:t>
            </a:r>
          </a:p>
          <a:p>
            <a:r>
              <a:rPr lang="ru-RU" sz="1800" dirty="0" err="1" smtClean="0">
                <a:solidFill>
                  <a:schemeClr val="bg1"/>
                </a:solidFill>
              </a:rPr>
              <a:t>Самофеева</a:t>
            </a:r>
            <a:r>
              <a:rPr lang="ru-RU" sz="1800" dirty="0" smtClean="0">
                <a:solidFill>
                  <a:schemeClr val="bg1"/>
                </a:solidFill>
              </a:rPr>
              <a:t> Н.А.</a:t>
            </a:r>
            <a:endParaRPr lang="ru-RU" sz="1800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1844824"/>
            <a:ext cx="7344816" cy="216024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anUp">
              <a:avLst/>
            </a:prstTxWarp>
            <a:spAutoFit/>
            <a:scene3d>
              <a:camera prst="perspectiveBelow"/>
              <a:lightRig rig="threePt" dir="t"/>
            </a:scene3d>
          </a:bodyPr>
          <a:lstStyle/>
          <a:p>
            <a:pPr algn="ctr"/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НАЙДИ СЛОВО</a:t>
            </a:r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1026" name="Picture 2" descr="https://i.pinimg.com/originals/47/d7/a6/47d7a6f83632c86e1bec78fbce9ac2a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4624"/>
            <a:ext cx="2555775" cy="2350694"/>
          </a:xfrm>
          <a:prstGeom prst="rect">
            <a:avLst/>
          </a:prstGeom>
          <a:noFill/>
        </p:spPr>
      </p:pic>
      <p:pic>
        <p:nvPicPr>
          <p:cNvPr id="1028" name="Picture 4" descr="https://i.pinimg.com/originals/7f/b7/80/7fb780402b3715b0c27dc47a6dad101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1920" y="404664"/>
            <a:ext cx="816243" cy="720080"/>
          </a:xfrm>
          <a:prstGeom prst="rect">
            <a:avLst/>
          </a:prstGeom>
          <a:noFill/>
        </p:spPr>
      </p:pic>
      <p:pic>
        <p:nvPicPr>
          <p:cNvPr id="8" name="Picture 4" descr="https://i.pinimg.com/originals/7f/b7/80/7fb780402b3715b0c27dc47a6dad101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9933" y="1421160"/>
            <a:ext cx="816243" cy="720080"/>
          </a:xfrm>
          <a:prstGeom prst="rect">
            <a:avLst/>
          </a:prstGeom>
          <a:noFill/>
        </p:spPr>
      </p:pic>
      <p:pic>
        <p:nvPicPr>
          <p:cNvPr id="9" name="Picture 4" descr="https://i.pinimg.com/originals/7f/b7/80/7fb780402b3715b0c27dc47a6dad101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2101" y="692696"/>
            <a:ext cx="816243" cy="720080"/>
          </a:xfrm>
          <a:prstGeom prst="rect">
            <a:avLst/>
          </a:prstGeom>
          <a:noFill/>
        </p:spPr>
      </p:pic>
      <p:pic>
        <p:nvPicPr>
          <p:cNvPr id="1042" name="Picture 18" descr="https://img-fotki.yandex.ru/get/98050/455745147.43/0_1586ac_3682f31c_XL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43608" y="4437112"/>
            <a:ext cx="1310546" cy="1440160"/>
          </a:xfrm>
          <a:prstGeom prst="rect">
            <a:avLst/>
          </a:prstGeom>
          <a:noFill/>
        </p:spPr>
      </p:pic>
      <p:sp>
        <p:nvSpPr>
          <p:cNvPr id="10" name="Стрелка вправо 9">
            <a:hlinkClick r:id="" action="ppaction://hlinkshowjump?jump=nextslide"/>
          </p:cNvPr>
          <p:cNvSpPr/>
          <p:nvPr/>
        </p:nvSpPr>
        <p:spPr>
          <a:xfrm>
            <a:off x="8058088" y="618472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ИГРА «НАЙДИ СЛОВО»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Цель игры: автоматизация звука </a:t>
            </a:r>
            <a:r>
              <a:rPr lang="en-US" dirty="0" smtClean="0"/>
              <a:t>[</a:t>
            </a:r>
            <a:r>
              <a:rPr lang="ru-RU" dirty="0" smtClean="0"/>
              <a:t>С</a:t>
            </a:r>
            <a:r>
              <a:rPr lang="en-US" dirty="0" smtClean="0"/>
              <a:t>]</a:t>
            </a:r>
            <a:r>
              <a:rPr lang="ru-RU" dirty="0" smtClean="0"/>
              <a:t> в прямых слогах, находящихся в начале слова.</a:t>
            </a:r>
          </a:p>
          <a:p>
            <a:r>
              <a:rPr lang="ru-RU" dirty="0" smtClean="0"/>
              <a:t>Правила игры: На игровом поле написан слог, с которого должно начинаться слово и даны слова. Ребёнок называет слово, выделяет первый слог и соотносит его с написанным</a:t>
            </a:r>
            <a:r>
              <a:rPr lang="ru-RU" dirty="0" smtClean="0"/>
              <a:t>.</a:t>
            </a:r>
          </a:p>
          <a:p>
            <a:r>
              <a:rPr lang="ru-RU" sz="1800" dirty="0" smtClean="0"/>
              <a:t>Речевой материал: сад, сабля, сапоги, самолёт, санки, самокат, сок, сом, соль, соты, соска, солдат, суп, сумка, сурок, сугроб, сундук, сын, сыр, сыщик.</a:t>
            </a:r>
            <a:endParaRPr lang="ru-RU" sz="1800" dirty="0"/>
          </a:p>
        </p:txBody>
      </p:sp>
      <p:sp>
        <p:nvSpPr>
          <p:cNvPr id="4" name="Стрелка вправо 3">
            <a:hlinkClick r:id="" action="ppaction://hlinkshowjump?jump=nextslide"/>
          </p:cNvPr>
          <p:cNvSpPr/>
          <p:nvPr/>
        </p:nvSpPr>
        <p:spPr>
          <a:xfrm>
            <a:off x="8100392" y="623731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548680"/>
            <a:ext cx="2016224" cy="172819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9600" dirty="0" smtClean="0"/>
              <a:t>С</a:t>
            </a:r>
            <a:r>
              <a:rPr lang="ru-RU" sz="9600" smtClean="0"/>
              <a:t>А</a:t>
            </a:r>
            <a:endParaRPr lang="ru-RU" sz="9600" dirty="0"/>
          </a:p>
        </p:txBody>
      </p:sp>
      <p:sp>
        <p:nvSpPr>
          <p:cNvPr id="1030" name="AutoShape 6" descr="https://images.pexels.com/photos/139672/pexels-photo-139672.jpeg?auto=compress&amp;cs=tinysrgb&amp;dpr=2&amp;h=750&amp;w=126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0" name="AutoShape 16" descr="https://images.pexels.com/photos/157518/pexels-photo-157518.png?auto=compress&amp;cs=tinysrgb&amp;dpr=2&amp;w=50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6" name="Стрелка вправо 45">
            <a:hlinkClick r:id="" action="ppaction://hlinkshowjump?jump=nextslide"/>
          </p:cNvPr>
          <p:cNvSpPr/>
          <p:nvPr/>
        </p:nvSpPr>
        <p:spPr>
          <a:xfrm>
            <a:off x="8028384" y="632874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2" name="Picture 4" descr="https://easydrawingguides.com/wp-content/uploads/2018/12/Scooter-1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31504" y="3573016"/>
            <a:ext cx="1004392" cy="1001438"/>
          </a:xfrm>
          <a:prstGeom prst="rect">
            <a:avLst/>
          </a:prstGeom>
          <a:noFill/>
        </p:spPr>
      </p:pic>
      <p:pic>
        <p:nvPicPr>
          <p:cNvPr id="2054" name="Picture 6" descr="https://img-fotki.yandex.ru/get/1126624/16969765.279/0_ae6d7_dd958de8_orig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27784" y="5733256"/>
            <a:ext cx="1011818" cy="648072"/>
          </a:xfrm>
          <a:prstGeom prst="rect">
            <a:avLst/>
          </a:prstGeom>
          <a:noFill/>
        </p:spPr>
      </p:pic>
      <p:pic>
        <p:nvPicPr>
          <p:cNvPr id="2058" name="Picture 10" descr="https://storage.needpix.com/rsynced_images/battle-2024532_1280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990839">
            <a:off x="1256565" y="4727460"/>
            <a:ext cx="1246784" cy="623392"/>
          </a:xfrm>
          <a:prstGeom prst="rect">
            <a:avLst/>
          </a:prstGeom>
          <a:noFill/>
        </p:spPr>
      </p:pic>
      <p:pic>
        <p:nvPicPr>
          <p:cNvPr id="2068" name="Picture 20" descr="https://i.pinimg.com/originals/29/2d/5a/292d5a01b374fbfed3b6725d760a5f59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40352" y="5013176"/>
            <a:ext cx="1051992" cy="1224136"/>
          </a:xfrm>
          <a:prstGeom prst="rect">
            <a:avLst/>
          </a:prstGeom>
          <a:noFill/>
        </p:spPr>
      </p:pic>
      <p:pic>
        <p:nvPicPr>
          <p:cNvPr id="2071" name="Picture 23" descr="C:\Users\comp\Desktop\ИГРЫ НА САЙТ КАРАНТИН\Автоматизация С в прямых слогах\сад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812360" y="3717032"/>
            <a:ext cx="924731" cy="916413"/>
          </a:xfrm>
          <a:prstGeom prst="rect">
            <a:avLst/>
          </a:prstGeom>
          <a:noFill/>
        </p:spPr>
      </p:pic>
      <p:pic>
        <p:nvPicPr>
          <p:cNvPr id="2073" name="Picture 25" descr="https://blog.aport.ru/wp-content/uploads/2016/09/Vyibiraem-sanki-dlya-detey-i-vzroslyih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621383" y="5805264"/>
            <a:ext cx="1118969" cy="635539"/>
          </a:xfrm>
          <a:prstGeom prst="rect">
            <a:avLst/>
          </a:prstGeom>
          <a:noFill/>
        </p:spPr>
      </p:pic>
      <p:pic>
        <p:nvPicPr>
          <p:cNvPr id="2077" name="Picture 29" descr="http://pngimg.com/uploads/juice/juice_PNG7184.png">
            <a:hlinkClick r:id="" action="ppaction://noaction">
              <a:snd r:embed="rId9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876256" y="3717032"/>
            <a:ext cx="720039" cy="792088"/>
          </a:xfrm>
          <a:prstGeom prst="rect">
            <a:avLst/>
          </a:prstGeom>
          <a:noFill/>
        </p:spPr>
      </p:pic>
      <p:pic>
        <p:nvPicPr>
          <p:cNvPr id="2097" name="Picture 49" descr="https://rus-fishsoft.ru/assets/images/fish/big/2025.png">
            <a:hlinkClick r:id="" action="ppaction://noaction">
              <a:snd r:embed="rId9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39552" y="5589240"/>
            <a:ext cx="2488397" cy="818406"/>
          </a:xfrm>
          <a:prstGeom prst="rect">
            <a:avLst/>
          </a:prstGeom>
          <a:noFill/>
        </p:spPr>
      </p:pic>
      <p:pic>
        <p:nvPicPr>
          <p:cNvPr id="2101" name="Picture 53" descr="https://p1.zoon.ru/6/b/57dfe64c40c088034b8d21bb_5a6b1d0577ab1.jpg">
            <a:hlinkClick r:id="" action="ppaction://noaction">
              <a:snd r:embed="rId9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707904" y="5589240"/>
            <a:ext cx="611888" cy="864096"/>
          </a:xfrm>
          <a:prstGeom prst="rect">
            <a:avLst/>
          </a:prstGeom>
          <a:noFill/>
        </p:spPr>
      </p:pic>
      <p:pic>
        <p:nvPicPr>
          <p:cNvPr id="2111" name="Picture 63" descr="https://medoptaltay.ru/images/section-products/soty@3x.png">
            <a:hlinkClick r:id="" action="ppaction://noaction">
              <a:snd r:embed="rId9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572000" y="4725144"/>
            <a:ext cx="1100758" cy="720079"/>
          </a:xfrm>
          <a:prstGeom prst="rect">
            <a:avLst/>
          </a:prstGeom>
          <a:noFill/>
        </p:spPr>
      </p:pic>
      <p:pic>
        <p:nvPicPr>
          <p:cNvPr id="2112" name="Picture 64" descr="C:\Users\comp\Desktop\ИГРЫ НА САЙТ КАРАНТИН\Автоматизация С в прямых слогах\солдат.png">
            <a:hlinkClick r:id="" action="ppaction://noaction">
              <a:snd r:embed="rId9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486894" y="3241635"/>
            <a:ext cx="1085106" cy="1516978"/>
          </a:xfrm>
          <a:prstGeom prst="rect">
            <a:avLst/>
          </a:prstGeom>
          <a:noFill/>
        </p:spPr>
      </p:pic>
      <p:pic>
        <p:nvPicPr>
          <p:cNvPr id="2114" name="Picture 66" descr="https://stickerup.ru/pictures/product/middle/5425_middle.png">
            <a:hlinkClick r:id="" action="ppaction://noaction">
              <a:snd r:embed="rId9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5580112" y="5589240"/>
            <a:ext cx="1008112" cy="1008112"/>
          </a:xfrm>
          <a:prstGeom prst="rect">
            <a:avLst/>
          </a:prstGeom>
          <a:noFill/>
        </p:spPr>
      </p:pic>
      <p:pic>
        <p:nvPicPr>
          <p:cNvPr id="2126" name="Picture 78" descr="https://www.pinclipart.com/picdir/big/31-315366_soup-chicken-soup-clipart-png-download.png">
            <a:hlinkClick r:id="" action="ppaction://noaction">
              <a:snd r:embed="rId9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5698570" y="3284984"/>
            <a:ext cx="889654" cy="1080120"/>
          </a:xfrm>
          <a:prstGeom prst="rect">
            <a:avLst/>
          </a:prstGeom>
          <a:noFill/>
        </p:spPr>
      </p:pic>
      <p:pic>
        <p:nvPicPr>
          <p:cNvPr id="2128" name="Picture 80" descr="https://img-fotki.yandex.ru/get/25921/200418627.1b0/0_190481_2153f4d0_orig.png">
            <a:hlinkClick r:id="" action="ppaction://noaction">
              <a:snd r:embed="rId9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6660232" y="4725144"/>
            <a:ext cx="983664" cy="864096"/>
          </a:xfrm>
          <a:prstGeom prst="rect">
            <a:avLst/>
          </a:prstGeom>
          <a:noFill/>
        </p:spPr>
      </p:pic>
      <p:pic>
        <p:nvPicPr>
          <p:cNvPr id="2150" name="Picture 102" descr="https://nemaloknig.com/picimg/74/742/7423/74230/img_308.png">
            <a:hlinkClick r:id="" action="ppaction://noaction">
              <a:snd r:embed="rId9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2555776" y="4581128"/>
            <a:ext cx="1063741" cy="1141353"/>
          </a:xfrm>
          <a:prstGeom prst="rect">
            <a:avLst/>
          </a:prstGeom>
          <a:noFill/>
        </p:spPr>
      </p:pic>
      <p:pic>
        <p:nvPicPr>
          <p:cNvPr id="2152" name="Picture 104" descr="https://cdn.pixabay.com/photo/2014/12/21/23/35/hill-575621__480.png">
            <a:hlinkClick r:id="" action="ppaction://noaction">
              <a:snd r:embed="rId9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1259632" y="3645024"/>
            <a:ext cx="1368152" cy="684076"/>
          </a:xfrm>
          <a:prstGeom prst="rect">
            <a:avLst/>
          </a:prstGeom>
          <a:noFill/>
        </p:spPr>
      </p:pic>
      <p:pic>
        <p:nvPicPr>
          <p:cNvPr id="2154" name="Picture 106" descr="https://webstockreview.net/images/clipart-box-chest-13.png">
            <a:hlinkClick r:id="" action="ppaction://noaction">
              <a:snd r:embed="rId9" name="explode.wav"/>
            </a:hlinkClick>
          </p:cNvPr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3563888" y="4725144"/>
            <a:ext cx="936104" cy="804714"/>
          </a:xfrm>
          <a:prstGeom prst="rect">
            <a:avLst/>
          </a:prstGeom>
          <a:noFill/>
        </p:spPr>
      </p:pic>
      <p:pic>
        <p:nvPicPr>
          <p:cNvPr id="2158" name="Picture 110" descr="http://dutsadok.com.ua/clipart/ljudi/186424b81e14.png">
            <a:hlinkClick r:id="" action="ppaction://noaction">
              <a:snd r:embed="rId9" name="explode.wav"/>
            </a:hlinkClick>
          </p:cNvPr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4613595" y="3429000"/>
            <a:ext cx="894509" cy="1160016"/>
          </a:xfrm>
          <a:prstGeom prst="rect">
            <a:avLst/>
          </a:prstGeom>
          <a:noFill/>
        </p:spPr>
      </p:pic>
      <p:pic>
        <p:nvPicPr>
          <p:cNvPr id="2159" name="Picture 111" descr="C:\Users\comp\Desktop\ИГРЫ НА САЙТ КАРАНТИН\Лялькам\КТО ЧТО ЕСТ\57bd505b5c55f156bb81e4f2.png">
            <a:hlinkClick r:id="" action="ppaction://noaction">
              <a:snd r:embed="rId9" name="explode.wav"/>
            </a:hlinkClick>
          </p:cNvPr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4541632" y="5661248"/>
            <a:ext cx="966472" cy="736040"/>
          </a:xfrm>
          <a:prstGeom prst="rect">
            <a:avLst/>
          </a:prstGeom>
          <a:noFill/>
        </p:spPr>
      </p:pic>
      <p:pic>
        <p:nvPicPr>
          <p:cNvPr id="2167" name="Picture 119" descr="https://webstockreview.net/images/clipart-man-magnifying-glass-9.png">
            <a:hlinkClick r:id="" action="ppaction://noaction">
              <a:snd r:embed="rId9" name="explode.wav"/>
            </a:hlinkClick>
          </p:cNvPr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5796136" y="4509120"/>
            <a:ext cx="864096" cy="10922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0074E-6 L 0.22812 -0.4611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3.11748E-6 L -0.17656 -0.4759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0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8" y="-2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2.55319E-6 L 0.68819 -0.6017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4" y="-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92137E-6 L 0.22812 -0.592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" y="-2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1.85014E-6 L -0.04114 -0.59181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0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" y="-2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2.03515E-7 L -0.01024 -0.51919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" y="-2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548680"/>
            <a:ext cx="2016224" cy="172819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9600" dirty="0" smtClean="0"/>
              <a:t>С</a:t>
            </a:r>
            <a:r>
              <a:rPr lang="ru-RU" sz="9600" dirty="0" smtClean="0"/>
              <a:t>О</a:t>
            </a:r>
            <a:endParaRPr lang="ru-RU" sz="9600" dirty="0"/>
          </a:p>
        </p:txBody>
      </p:sp>
      <p:sp>
        <p:nvSpPr>
          <p:cNvPr id="1030" name="AutoShape 6" descr="https://images.pexels.com/photos/139672/pexels-photo-139672.jpeg?auto=compress&amp;cs=tinysrgb&amp;dpr=2&amp;h=750&amp;w=126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0" name="AutoShape 16" descr="https://images.pexels.com/photos/157518/pexels-photo-157518.png?auto=compress&amp;cs=tinysrgb&amp;dpr=2&amp;w=50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6" name="Стрелка вправо 45">
            <a:hlinkClick r:id="" action="ppaction://hlinkshowjump?jump=nextslide"/>
          </p:cNvPr>
          <p:cNvSpPr/>
          <p:nvPr/>
        </p:nvSpPr>
        <p:spPr>
          <a:xfrm>
            <a:off x="8028384" y="632874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2" name="Picture 4" descr="https://easydrawingguides.com/wp-content/uploads/2018/12/Scooter-10.png">
            <a:hlinkClick r:id="" action="ppaction://noaction">
              <a:snd r:embed="rId3" name="explode.wav"/>
            </a:hlinkClick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31504" y="3501008"/>
            <a:ext cx="1004392" cy="1001438"/>
          </a:xfrm>
          <a:prstGeom prst="rect">
            <a:avLst/>
          </a:prstGeom>
          <a:noFill/>
        </p:spPr>
      </p:pic>
      <p:pic>
        <p:nvPicPr>
          <p:cNvPr id="2054" name="Picture 6" descr="https://img-fotki.yandex.ru/get/1126624/16969765.279/0_ae6d7_dd958de8_orig.png">
            <a:hlinkClick r:id="" action="ppaction://noaction">
              <a:snd r:embed="rId3" name="explode.wav"/>
            </a:hlinkClick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360" y="5661248"/>
            <a:ext cx="1349090" cy="864096"/>
          </a:xfrm>
          <a:prstGeom prst="rect">
            <a:avLst/>
          </a:prstGeom>
          <a:noFill/>
        </p:spPr>
      </p:pic>
      <p:pic>
        <p:nvPicPr>
          <p:cNvPr id="2058" name="Picture 10" descr="https://storage.needpix.com/rsynced_images/battle-2024532_1280.png">
            <a:hlinkClick r:id="" action="ppaction://noaction">
              <a:snd r:embed="rId3" name="explode.wav"/>
            </a:hlinkClick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990839">
            <a:off x="1256565" y="4727460"/>
            <a:ext cx="1246784" cy="623392"/>
          </a:xfrm>
          <a:prstGeom prst="rect">
            <a:avLst/>
          </a:prstGeom>
          <a:noFill/>
        </p:spPr>
      </p:pic>
      <p:pic>
        <p:nvPicPr>
          <p:cNvPr id="2068" name="Picture 20" descr="https://i.pinimg.com/originals/29/2d/5a/292d5a01b374fbfed3b6725d760a5f59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740352" y="5013176"/>
            <a:ext cx="1051992" cy="1224136"/>
          </a:xfrm>
          <a:prstGeom prst="rect">
            <a:avLst/>
          </a:prstGeom>
          <a:noFill/>
        </p:spPr>
      </p:pic>
      <p:pic>
        <p:nvPicPr>
          <p:cNvPr id="2071" name="Picture 23" descr="C:\Users\comp\Desktop\ИГРЫ НА САЙТ КАРАНТИН\Автоматизация С в прямых слогах\сад2.jpg">
            <a:hlinkClick r:id="" action="ppaction://noaction">
              <a:snd r:embed="rId3" name="explode.wav"/>
            </a:hlinkClick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812360" y="3717032"/>
            <a:ext cx="924731" cy="916413"/>
          </a:xfrm>
          <a:prstGeom prst="rect">
            <a:avLst/>
          </a:prstGeom>
          <a:noFill/>
        </p:spPr>
      </p:pic>
      <p:pic>
        <p:nvPicPr>
          <p:cNvPr id="2073" name="Picture 25" descr="https://blog.aport.ru/wp-content/uploads/2016/09/Vyibiraem-sanki-dlya-detey-i-vzroslyih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621383" y="5805264"/>
            <a:ext cx="1118969" cy="635539"/>
          </a:xfrm>
          <a:prstGeom prst="rect">
            <a:avLst/>
          </a:prstGeom>
          <a:noFill/>
        </p:spPr>
      </p:pic>
      <p:pic>
        <p:nvPicPr>
          <p:cNvPr id="2077" name="Picture 29" descr="http://pngimg.com/uploads/juice/juice_PNG7184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876256" y="3717032"/>
            <a:ext cx="720039" cy="792088"/>
          </a:xfrm>
          <a:prstGeom prst="rect">
            <a:avLst/>
          </a:prstGeom>
          <a:noFill/>
        </p:spPr>
      </p:pic>
      <p:pic>
        <p:nvPicPr>
          <p:cNvPr id="2097" name="Picture 49" descr="https://rus-fishsoft.ru/assets/images/fish/big/2025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39552" y="5589240"/>
            <a:ext cx="2488397" cy="818406"/>
          </a:xfrm>
          <a:prstGeom prst="rect">
            <a:avLst/>
          </a:prstGeom>
          <a:noFill/>
        </p:spPr>
      </p:pic>
      <p:pic>
        <p:nvPicPr>
          <p:cNvPr id="2101" name="Picture 53" descr="https://p1.zoon.ru/6/b/57dfe64c40c088034b8d21bb_5a6b1d0577ab1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960112" y="5589240"/>
            <a:ext cx="611888" cy="864096"/>
          </a:xfrm>
          <a:prstGeom prst="rect">
            <a:avLst/>
          </a:prstGeom>
          <a:noFill/>
        </p:spPr>
      </p:pic>
      <p:pic>
        <p:nvPicPr>
          <p:cNvPr id="2111" name="Picture 63" descr="https://medoptaltay.ru/images/section-products/soty@3x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572000" y="4725144"/>
            <a:ext cx="1100758" cy="720079"/>
          </a:xfrm>
          <a:prstGeom prst="rect">
            <a:avLst/>
          </a:prstGeom>
          <a:noFill/>
        </p:spPr>
      </p:pic>
      <p:pic>
        <p:nvPicPr>
          <p:cNvPr id="2112" name="Picture 64" descr="C:\Users\comp\Desktop\ИГРЫ НА САЙТ КАРАНТИН\Автоматизация С в прямых слогах\солдат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486894" y="3241635"/>
            <a:ext cx="1085106" cy="1516978"/>
          </a:xfrm>
          <a:prstGeom prst="rect">
            <a:avLst/>
          </a:prstGeom>
          <a:noFill/>
        </p:spPr>
      </p:pic>
      <p:pic>
        <p:nvPicPr>
          <p:cNvPr id="2114" name="Picture 66" descr="https://stickerup.ru/pictures/product/middle/5425_middle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5652120" y="5589240"/>
            <a:ext cx="1008112" cy="1008112"/>
          </a:xfrm>
          <a:prstGeom prst="rect">
            <a:avLst/>
          </a:prstGeom>
          <a:noFill/>
        </p:spPr>
      </p:pic>
      <p:pic>
        <p:nvPicPr>
          <p:cNvPr id="2126" name="Picture 78" descr="https://www.pinclipart.com/picdir/big/31-315366_soup-chicken-soup-clipart-png-download.png">
            <a:hlinkClick r:id="" action="ppaction://noaction">
              <a:snd r:embed="rId3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5698570" y="3284984"/>
            <a:ext cx="889654" cy="1080120"/>
          </a:xfrm>
          <a:prstGeom prst="rect">
            <a:avLst/>
          </a:prstGeom>
          <a:noFill/>
        </p:spPr>
      </p:pic>
      <p:pic>
        <p:nvPicPr>
          <p:cNvPr id="2128" name="Picture 80" descr="https://img-fotki.yandex.ru/get/25921/200418627.1b0/0_190481_2153f4d0_orig.png">
            <a:hlinkClick r:id="" action="ppaction://noaction">
              <a:snd r:embed="rId3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6660232" y="4725144"/>
            <a:ext cx="983664" cy="864096"/>
          </a:xfrm>
          <a:prstGeom prst="rect">
            <a:avLst/>
          </a:prstGeom>
          <a:noFill/>
        </p:spPr>
      </p:pic>
      <p:pic>
        <p:nvPicPr>
          <p:cNvPr id="2150" name="Picture 102" descr="https://nemaloknig.com/picimg/74/742/7423/74230/img_308.png">
            <a:hlinkClick r:id="" action="ppaction://noaction">
              <a:snd r:embed="rId3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2555776" y="4509120"/>
            <a:ext cx="1063741" cy="1141353"/>
          </a:xfrm>
          <a:prstGeom prst="rect">
            <a:avLst/>
          </a:prstGeom>
          <a:noFill/>
        </p:spPr>
      </p:pic>
      <p:pic>
        <p:nvPicPr>
          <p:cNvPr id="2152" name="Picture 104" descr="https://cdn.pixabay.com/photo/2014/12/21/23/35/hill-575621__480.png">
            <a:hlinkClick r:id="" action="ppaction://noaction">
              <a:snd r:embed="rId3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1259632" y="3645024"/>
            <a:ext cx="1368152" cy="684076"/>
          </a:xfrm>
          <a:prstGeom prst="rect">
            <a:avLst/>
          </a:prstGeom>
          <a:noFill/>
        </p:spPr>
      </p:pic>
      <p:pic>
        <p:nvPicPr>
          <p:cNvPr id="2154" name="Picture 106" descr="https://webstockreview.net/images/clipart-box-chest-13.png">
            <a:hlinkClick r:id="" action="ppaction://noaction">
              <a:snd r:embed="rId3" name="explode.wav"/>
            </a:hlinkClick>
          </p:cNvPr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3563888" y="4725144"/>
            <a:ext cx="936104" cy="804714"/>
          </a:xfrm>
          <a:prstGeom prst="rect">
            <a:avLst/>
          </a:prstGeom>
          <a:noFill/>
        </p:spPr>
      </p:pic>
      <p:pic>
        <p:nvPicPr>
          <p:cNvPr id="2158" name="Picture 110" descr="http://dutsadok.com.ua/clipart/ljudi/186424b81e14.png">
            <a:hlinkClick r:id="" action="ppaction://noaction">
              <a:snd r:embed="rId3" name="explode.wav"/>
            </a:hlinkClick>
          </p:cNvPr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4613595" y="3429000"/>
            <a:ext cx="894509" cy="1160016"/>
          </a:xfrm>
          <a:prstGeom prst="rect">
            <a:avLst/>
          </a:prstGeom>
          <a:noFill/>
        </p:spPr>
      </p:pic>
      <p:pic>
        <p:nvPicPr>
          <p:cNvPr id="2159" name="Picture 111" descr="C:\Users\comp\Desktop\ИГРЫ НА САЙТ КАРАНТИН\Лялькам\КТО ЧТО ЕСТ\57bd505b5c55f156bb81e4f2.png">
            <a:hlinkClick r:id="" action="ppaction://noaction">
              <a:snd r:embed="rId3" name="explode.wav"/>
            </a:hlinkClick>
          </p:cNvPr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4757656" y="5661248"/>
            <a:ext cx="966472" cy="736040"/>
          </a:xfrm>
          <a:prstGeom prst="rect">
            <a:avLst/>
          </a:prstGeom>
          <a:noFill/>
        </p:spPr>
      </p:pic>
      <p:pic>
        <p:nvPicPr>
          <p:cNvPr id="2167" name="Picture 119" descr="https://webstockreview.net/images/clipart-man-magnifying-glass-9.png">
            <a:hlinkClick r:id="" action="ppaction://noaction">
              <a:snd r:embed="rId3" name="explode.wav"/>
            </a:hlinkClick>
          </p:cNvPr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5796136" y="4509120"/>
            <a:ext cx="864096" cy="10922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3.70953E-6 L 0.1382 -0.4398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1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" y="-2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2.42368E-6 L -0.04722 -0.477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0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" y="-2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6.93802E-7 L 0.32587 -0.6188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1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3" y="-3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1.9704E-6 L 0.38385 -0.57354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0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2" y="-2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2.96022E-6 L 0.27761 -0.57701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1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" y="-2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4.07031E-6 L 0.20486 -0.58741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" y="-2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548680"/>
            <a:ext cx="2016224" cy="172819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9600" dirty="0" smtClean="0"/>
              <a:t>С</a:t>
            </a:r>
            <a:r>
              <a:rPr lang="ru-RU" sz="9600" dirty="0" smtClean="0"/>
              <a:t>У</a:t>
            </a:r>
            <a:endParaRPr lang="ru-RU" sz="9600" dirty="0"/>
          </a:p>
        </p:txBody>
      </p:sp>
      <p:sp>
        <p:nvSpPr>
          <p:cNvPr id="1030" name="AutoShape 6" descr="https://images.pexels.com/photos/139672/pexels-photo-139672.jpeg?auto=compress&amp;cs=tinysrgb&amp;dpr=2&amp;h=750&amp;w=126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0" name="AutoShape 16" descr="https://images.pexels.com/photos/157518/pexels-photo-157518.png?auto=compress&amp;cs=tinysrgb&amp;dpr=2&amp;w=50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6" name="Стрелка вправо 45">
            <a:hlinkClick r:id="" action="ppaction://hlinkshowjump?jump=nextslide"/>
          </p:cNvPr>
          <p:cNvSpPr/>
          <p:nvPr/>
        </p:nvSpPr>
        <p:spPr>
          <a:xfrm>
            <a:off x="8028384" y="632874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2" name="Picture 4" descr="https://easydrawingguides.com/wp-content/uploads/2018/12/Scooter-10.png">
            <a:hlinkClick r:id="" action="ppaction://noaction">
              <a:snd r:embed="rId3" name="explode.wav"/>
            </a:hlinkClick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31504" y="3573016"/>
            <a:ext cx="1004392" cy="1001438"/>
          </a:xfrm>
          <a:prstGeom prst="rect">
            <a:avLst/>
          </a:prstGeom>
          <a:noFill/>
        </p:spPr>
      </p:pic>
      <p:pic>
        <p:nvPicPr>
          <p:cNvPr id="2054" name="Picture 6" descr="https://img-fotki.yandex.ru/get/1126624/16969765.279/0_ae6d7_dd958de8_orig.png">
            <a:hlinkClick r:id="" action="ppaction://noaction">
              <a:snd r:embed="rId3" name="explode.wav"/>
            </a:hlinkClick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27784" y="5733256"/>
            <a:ext cx="1011818" cy="648072"/>
          </a:xfrm>
          <a:prstGeom prst="rect">
            <a:avLst/>
          </a:prstGeom>
          <a:noFill/>
        </p:spPr>
      </p:pic>
      <p:pic>
        <p:nvPicPr>
          <p:cNvPr id="2058" name="Picture 10" descr="https://storage.needpix.com/rsynced_images/battle-2024532_1280.png">
            <a:hlinkClick r:id="" action="ppaction://noaction">
              <a:snd r:embed="rId3" name="explode.wav"/>
            </a:hlinkClick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990839">
            <a:off x="1256565" y="4727460"/>
            <a:ext cx="1246784" cy="623392"/>
          </a:xfrm>
          <a:prstGeom prst="rect">
            <a:avLst/>
          </a:prstGeom>
          <a:noFill/>
        </p:spPr>
      </p:pic>
      <p:pic>
        <p:nvPicPr>
          <p:cNvPr id="2068" name="Picture 20" descr="https://i.pinimg.com/originals/29/2d/5a/292d5a01b374fbfed3b6725d760a5f59.png">
            <a:hlinkClick r:id="" action="ppaction://noaction">
              <a:snd r:embed="rId3" name="explode.wav"/>
            </a:hlinkClick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740352" y="5013176"/>
            <a:ext cx="1051992" cy="1224136"/>
          </a:xfrm>
          <a:prstGeom prst="rect">
            <a:avLst/>
          </a:prstGeom>
          <a:noFill/>
        </p:spPr>
      </p:pic>
      <p:pic>
        <p:nvPicPr>
          <p:cNvPr id="2071" name="Picture 23" descr="C:\Users\comp\Desktop\ИГРЫ НА САЙТ КАРАНТИН\Автоматизация С в прямых слогах\сад2.jpg">
            <a:hlinkClick r:id="" action="ppaction://noaction">
              <a:snd r:embed="rId3" name="explode.wav"/>
            </a:hlinkClick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812360" y="3717032"/>
            <a:ext cx="924731" cy="916413"/>
          </a:xfrm>
          <a:prstGeom prst="rect">
            <a:avLst/>
          </a:prstGeom>
          <a:noFill/>
        </p:spPr>
      </p:pic>
      <p:pic>
        <p:nvPicPr>
          <p:cNvPr id="2073" name="Picture 25" descr="https://blog.aport.ru/wp-content/uploads/2016/09/Vyibiraem-sanki-dlya-detey-i-vzroslyih.png">
            <a:hlinkClick r:id="" action="ppaction://noaction">
              <a:snd r:embed="rId3" name="explode.wav"/>
            </a:hlinkClick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621383" y="5805264"/>
            <a:ext cx="1118969" cy="635539"/>
          </a:xfrm>
          <a:prstGeom prst="rect">
            <a:avLst/>
          </a:prstGeom>
          <a:noFill/>
        </p:spPr>
      </p:pic>
      <p:pic>
        <p:nvPicPr>
          <p:cNvPr id="2077" name="Picture 29" descr="http://pngimg.com/uploads/juice/juice_PNG7184.png">
            <a:hlinkClick r:id="" action="ppaction://noaction">
              <a:snd r:embed="rId3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876256" y="3717032"/>
            <a:ext cx="720039" cy="792088"/>
          </a:xfrm>
          <a:prstGeom prst="rect">
            <a:avLst/>
          </a:prstGeom>
          <a:noFill/>
        </p:spPr>
      </p:pic>
      <p:pic>
        <p:nvPicPr>
          <p:cNvPr id="2097" name="Picture 49" descr="https://rus-fishsoft.ru/assets/images/fish/big/2025.png">
            <a:hlinkClick r:id="" action="ppaction://noaction">
              <a:snd r:embed="rId3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39552" y="5589240"/>
            <a:ext cx="2488397" cy="818406"/>
          </a:xfrm>
          <a:prstGeom prst="rect">
            <a:avLst/>
          </a:prstGeom>
          <a:noFill/>
        </p:spPr>
      </p:pic>
      <p:pic>
        <p:nvPicPr>
          <p:cNvPr id="2101" name="Picture 53" descr="https://p1.zoon.ru/6/b/57dfe64c40c088034b8d21bb_5a6b1d0577ab1.jpg">
            <a:hlinkClick r:id="" action="ppaction://noaction">
              <a:snd r:embed="rId3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744088" y="5589240"/>
            <a:ext cx="611888" cy="864096"/>
          </a:xfrm>
          <a:prstGeom prst="rect">
            <a:avLst/>
          </a:prstGeom>
          <a:noFill/>
        </p:spPr>
      </p:pic>
      <p:pic>
        <p:nvPicPr>
          <p:cNvPr id="2111" name="Picture 63" descr="https://medoptaltay.ru/images/section-products/soty@3x.png">
            <a:hlinkClick r:id="" action="ppaction://noaction">
              <a:snd r:embed="rId3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572000" y="4725144"/>
            <a:ext cx="1100758" cy="720079"/>
          </a:xfrm>
          <a:prstGeom prst="rect">
            <a:avLst/>
          </a:prstGeom>
          <a:noFill/>
        </p:spPr>
      </p:pic>
      <p:pic>
        <p:nvPicPr>
          <p:cNvPr id="2112" name="Picture 64" descr="C:\Users\comp\Desktop\ИГРЫ НА САЙТ КАРАНТИН\Автоматизация С в прямых слогах\солдат.png">
            <a:hlinkClick r:id="" action="ppaction://noaction">
              <a:snd r:embed="rId3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486894" y="3241635"/>
            <a:ext cx="1085106" cy="1516978"/>
          </a:xfrm>
          <a:prstGeom prst="rect">
            <a:avLst/>
          </a:prstGeom>
          <a:noFill/>
        </p:spPr>
      </p:pic>
      <p:pic>
        <p:nvPicPr>
          <p:cNvPr id="2114" name="Picture 66" descr="https://stickerup.ru/pictures/product/middle/5425_middle.png">
            <a:hlinkClick r:id="" action="ppaction://noaction">
              <a:snd r:embed="rId3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5580112" y="5589240"/>
            <a:ext cx="1008112" cy="1008112"/>
          </a:xfrm>
          <a:prstGeom prst="rect">
            <a:avLst/>
          </a:prstGeom>
          <a:noFill/>
        </p:spPr>
      </p:pic>
      <p:pic>
        <p:nvPicPr>
          <p:cNvPr id="2126" name="Picture 78" descr="https://www.pinclipart.com/picdir/big/31-315366_soup-chicken-soup-clipart-png-download.pn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5698570" y="3284984"/>
            <a:ext cx="889654" cy="1080120"/>
          </a:xfrm>
          <a:prstGeom prst="rect">
            <a:avLst/>
          </a:prstGeom>
          <a:noFill/>
        </p:spPr>
      </p:pic>
      <p:pic>
        <p:nvPicPr>
          <p:cNvPr id="2128" name="Picture 80" descr="https://img-fotki.yandex.ru/get/25921/200418627.1b0/0_190481_2153f4d0_orig.pn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6660232" y="4725144"/>
            <a:ext cx="983664" cy="864096"/>
          </a:xfrm>
          <a:prstGeom prst="rect">
            <a:avLst/>
          </a:prstGeom>
          <a:noFill/>
        </p:spPr>
      </p:pic>
      <p:pic>
        <p:nvPicPr>
          <p:cNvPr id="2150" name="Picture 102" descr="https://nemaloknig.com/picimg/74/742/7423/74230/img_308.png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2555776" y="4581128"/>
            <a:ext cx="1063741" cy="1141353"/>
          </a:xfrm>
          <a:prstGeom prst="rect">
            <a:avLst/>
          </a:prstGeom>
          <a:noFill/>
        </p:spPr>
      </p:pic>
      <p:pic>
        <p:nvPicPr>
          <p:cNvPr id="2152" name="Picture 104" descr="https://cdn.pixabay.com/photo/2014/12/21/23/35/hill-575621__480.png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1259632" y="3645024"/>
            <a:ext cx="1368152" cy="684076"/>
          </a:xfrm>
          <a:prstGeom prst="rect">
            <a:avLst/>
          </a:prstGeom>
          <a:noFill/>
        </p:spPr>
      </p:pic>
      <p:pic>
        <p:nvPicPr>
          <p:cNvPr id="2154" name="Picture 106" descr="https://webstockreview.net/images/clipart-box-chest-13.png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3563888" y="4725144"/>
            <a:ext cx="936104" cy="804714"/>
          </a:xfrm>
          <a:prstGeom prst="rect">
            <a:avLst/>
          </a:prstGeom>
          <a:noFill/>
        </p:spPr>
      </p:pic>
      <p:pic>
        <p:nvPicPr>
          <p:cNvPr id="2158" name="Picture 110" descr="http://dutsadok.com.ua/clipart/ljudi/186424b81e14.png">
            <a:hlinkClick r:id="" action="ppaction://noaction">
              <a:snd r:embed="rId3" name="explode.wav"/>
            </a:hlinkClick>
          </p:cNvPr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4613595" y="3429000"/>
            <a:ext cx="894509" cy="1160016"/>
          </a:xfrm>
          <a:prstGeom prst="rect">
            <a:avLst/>
          </a:prstGeom>
          <a:noFill/>
        </p:spPr>
      </p:pic>
      <p:pic>
        <p:nvPicPr>
          <p:cNvPr id="2159" name="Picture 111" descr="C:\Users\comp\Desktop\ИГРЫ НА САЙТ КАРАНТИН\Лялькам\КТО ЧТО ЕСТ\57bd505b5c55f156bb81e4f2.png">
            <a:hlinkClick r:id="" action="ppaction://noaction">
              <a:snd r:embed="rId3" name="explode.wav"/>
            </a:hlinkClick>
          </p:cNvPr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4541632" y="5661248"/>
            <a:ext cx="966472" cy="736040"/>
          </a:xfrm>
          <a:prstGeom prst="rect">
            <a:avLst/>
          </a:prstGeom>
          <a:noFill/>
        </p:spPr>
      </p:pic>
      <p:pic>
        <p:nvPicPr>
          <p:cNvPr id="2167" name="Picture 119" descr="https://webstockreview.net/images/clipart-man-magnifying-glass-9.png">
            <a:hlinkClick r:id="" action="ppaction://noaction">
              <a:snd r:embed="rId3" name="explode.wav"/>
            </a:hlinkClick>
          </p:cNvPr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5796136" y="4509120"/>
            <a:ext cx="864096" cy="10922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743 0.01064 L 0.3625 -0.4377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1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" y="-2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3.03423E-6 L 0.07223 -0.414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1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" y="-2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2.53469E-6 L 0.55608 -0.6075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1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8" y="-3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2.25717E-6 L 0.19288 -0.43594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1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6" y="-2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3.66327E-6 L 0.025 -0.4299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1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-2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548680"/>
            <a:ext cx="2016224" cy="172819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9600" dirty="0" smtClean="0"/>
              <a:t>С</a:t>
            </a:r>
            <a:r>
              <a:rPr lang="ru-RU" sz="9600" dirty="0" smtClean="0"/>
              <a:t>Ы</a:t>
            </a:r>
            <a:endParaRPr lang="ru-RU" sz="9600" dirty="0"/>
          </a:p>
        </p:txBody>
      </p:sp>
      <p:sp>
        <p:nvSpPr>
          <p:cNvPr id="1030" name="AutoShape 6" descr="https://images.pexels.com/photos/139672/pexels-photo-139672.jpeg?auto=compress&amp;cs=tinysrgb&amp;dpr=2&amp;h=750&amp;w=126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0" name="AutoShape 16" descr="https://images.pexels.com/photos/157518/pexels-photo-157518.png?auto=compress&amp;cs=tinysrgb&amp;dpr=2&amp;w=50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6" name="Стрелка вправо 45">
            <a:hlinkClick r:id="" action="ppaction://hlinkshowjump?jump=nextslide">
              <a:snd r:embed="rId3" name="applause.wav"/>
            </a:hlinkClick>
          </p:cNvPr>
          <p:cNvSpPr/>
          <p:nvPr/>
        </p:nvSpPr>
        <p:spPr>
          <a:xfrm>
            <a:off x="8028384" y="632874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2" name="Picture 4" descr="https://easydrawingguides.com/wp-content/uploads/2018/12/Scooter-10.pn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31504" y="3573016"/>
            <a:ext cx="1004392" cy="1001438"/>
          </a:xfrm>
          <a:prstGeom prst="rect">
            <a:avLst/>
          </a:prstGeom>
          <a:noFill/>
        </p:spPr>
      </p:pic>
      <p:pic>
        <p:nvPicPr>
          <p:cNvPr id="2054" name="Picture 6" descr="https://img-fotki.yandex.ru/get/1126624/16969765.279/0_ae6d7_dd958de8_orig.pn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27784" y="5733256"/>
            <a:ext cx="1011818" cy="648072"/>
          </a:xfrm>
          <a:prstGeom prst="rect">
            <a:avLst/>
          </a:prstGeom>
          <a:noFill/>
        </p:spPr>
      </p:pic>
      <p:pic>
        <p:nvPicPr>
          <p:cNvPr id="2058" name="Picture 10" descr="https://storage.needpix.com/rsynced_images/battle-2024532_1280.pn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1990839">
            <a:off x="1256565" y="4727460"/>
            <a:ext cx="1246784" cy="623392"/>
          </a:xfrm>
          <a:prstGeom prst="rect">
            <a:avLst/>
          </a:prstGeom>
          <a:noFill/>
        </p:spPr>
      </p:pic>
      <p:pic>
        <p:nvPicPr>
          <p:cNvPr id="2068" name="Picture 20" descr="https://i.pinimg.com/originals/29/2d/5a/292d5a01b374fbfed3b6725d760a5f59.pn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740352" y="5013176"/>
            <a:ext cx="1051992" cy="1224136"/>
          </a:xfrm>
          <a:prstGeom prst="rect">
            <a:avLst/>
          </a:prstGeom>
          <a:noFill/>
        </p:spPr>
      </p:pic>
      <p:pic>
        <p:nvPicPr>
          <p:cNvPr id="2071" name="Picture 23" descr="C:\Users\comp\Desktop\ИГРЫ НА САЙТ КАРАНТИН\Автоматизация С в прямых слогах\сад2.jp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812360" y="3717032"/>
            <a:ext cx="924731" cy="916413"/>
          </a:xfrm>
          <a:prstGeom prst="rect">
            <a:avLst/>
          </a:prstGeom>
          <a:noFill/>
        </p:spPr>
      </p:pic>
      <p:pic>
        <p:nvPicPr>
          <p:cNvPr id="2073" name="Picture 25" descr="https://blog.aport.ru/wp-content/uploads/2016/09/Vyibiraem-sanki-dlya-detey-i-vzroslyih.pn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621383" y="5805264"/>
            <a:ext cx="1118969" cy="635539"/>
          </a:xfrm>
          <a:prstGeom prst="rect">
            <a:avLst/>
          </a:prstGeom>
          <a:noFill/>
        </p:spPr>
      </p:pic>
      <p:pic>
        <p:nvPicPr>
          <p:cNvPr id="2077" name="Picture 29" descr="http://pngimg.com/uploads/juice/juice_PNG7184.pn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876256" y="3717032"/>
            <a:ext cx="720039" cy="792088"/>
          </a:xfrm>
          <a:prstGeom prst="rect">
            <a:avLst/>
          </a:prstGeom>
          <a:noFill/>
        </p:spPr>
      </p:pic>
      <p:pic>
        <p:nvPicPr>
          <p:cNvPr id="2097" name="Picture 49" descr="https://rus-fishsoft.ru/assets/images/fish/big/2025.pn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39552" y="5589240"/>
            <a:ext cx="2488397" cy="818406"/>
          </a:xfrm>
          <a:prstGeom prst="rect">
            <a:avLst/>
          </a:prstGeom>
          <a:noFill/>
        </p:spPr>
      </p:pic>
      <p:pic>
        <p:nvPicPr>
          <p:cNvPr id="2101" name="Picture 53" descr="https://p1.zoon.ru/6/b/57dfe64c40c088034b8d21bb_5a6b1d0577ab1.jp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744088" y="5589240"/>
            <a:ext cx="611888" cy="864096"/>
          </a:xfrm>
          <a:prstGeom prst="rect">
            <a:avLst/>
          </a:prstGeom>
          <a:noFill/>
        </p:spPr>
      </p:pic>
      <p:pic>
        <p:nvPicPr>
          <p:cNvPr id="2111" name="Picture 63" descr="https://medoptaltay.ru/images/section-products/soty@3x.pn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572000" y="4725144"/>
            <a:ext cx="1100758" cy="720079"/>
          </a:xfrm>
          <a:prstGeom prst="rect">
            <a:avLst/>
          </a:prstGeom>
          <a:noFill/>
        </p:spPr>
      </p:pic>
      <p:pic>
        <p:nvPicPr>
          <p:cNvPr id="2112" name="Picture 64" descr="C:\Users\comp\Desktop\ИГРЫ НА САЙТ КАРАНТИН\Автоматизация С в прямых слогах\солдат.pn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486894" y="3241635"/>
            <a:ext cx="1085106" cy="1516978"/>
          </a:xfrm>
          <a:prstGeom prst="rect">
            <a:avLst/>
          </a:prstGeom>
          <a:noFill/>
        </p:spPr>
      </p:pic>
      <p:pic>
        <p:nvPicPr>
          <p:cNvPr id="2114" name="Picture 66" descr="https://stickerup.ru/pictures/product/middle/5425_middle.pn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5580112" y="5589240"/>
            <a:ext cx="1008112" cy="1008112"/>
          </a:xfrm>
          <a:prstGeom prst="rect">
            <a:avLst/>
          </a:prstGeom>
          <a:noFill/>
        </p:spPr>
      </p:pic>
      <p:pic>
        <p:nvPicPr>
          <p:cNvPr id="2126" name="Picture 78" descr="https://www.pinclipart.com/picdir/big/31-315366_soup-chicken-soup-clipart-png-download.pn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5698570" y="3284984"/>
            <a:ext cx="889654" cy="1080120"/>
          </a:xfrm>
          <a:prstGeom prst="rect">
            <a:avLst/>
          </a:prstGeom>
          <a:noFill/>
        </p:spPr>
      </p:pic>
      <p:pic>
        <p:nvPicPr>
          <p:cNvPr id="2128" name="Picture 80" descr="https://img-fotki.yandex.ru/get/25921/200418627.1b0/0_190481_2153f4d0_orig.pn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6660232" y="4725144"/>
            <a:ext cx="983664" cy="864096"/>
          </a:xfrm>
          <a:prstGeom prst="rect">
            <a:avLst/>
          </a:prstGeom>
          <a:noFill/>
        </p:spPr>
      </p:pic>
      <p:pic>
        <p:nvPicPr>
          <p:cNvPr id="2150" name="Picture 102" descr="https://nemaloknig.com/picimg/74/742/7423/74230/img_308.pn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2555776" y="4581128"/>
            <a:ext cx="1063741" cy="1141353"/>
          </a:xfrm>
          <a:prstGeom prst="rect">
            <a:avLst/>
          </a:prstGeom>
          <a:noFill/>
        </p:spPr>
      </p:pic>
      <p:pic>
        <p:nvPicPr>
          <p:cNvPr id="2152" name="Picture 104" descr="https://cdn.pixabay.com/photo/2014/12/21/23/35/hill-575621__480.pn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1259632" y="3645024"/>
            <a:ext cx="1368152" cy="684076"/>
          </a:xfrm>
          <a:prstGeom prst="rect">
            <a:avLst/>
          </a:prstGeom>
          <a:noFill/>
        </p:spPr>
      </p:pic>
      <p:pic>
        <p:nvPicPr>
          <p:cNvPr id="2154" name="Picture 106" descr="https://webstockreview.net/images/clipart-box-chest-13.pn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3563888" y="4725144"/>
            <a:ext cx="936104" cy="804714"/>
          </a:xfrm>
          <a:prstGeom prst="rect">
            <a:avLst/>
          </a:prstGeom>
          <a:noFill/>
        </p:spPr>
      </p:pic>
      <p:pic>
        <p:nvPicPr>
          <p:cNvPr id="2158" name="Picture 110" descr="http://dutsadok.com.ua/clipart/ljudi/186424b81e14.png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4613595" y="3429000"/>
            <a:ext cx="894509" cy="1160016"/>
          </a:xfrm>
          <a:prstGeom prst="rect">
            <a:avLst/>
          </a:prstGeom>
          <a:noFill/>
        </p:spPr>
      </p:pic>
      <p:pic>
        <p:nvPicPr>
          <p:cNvPr id="2159" name="Picture 111" descr="C:\Users\comp\Desktop\ИГРЫ НА САЙТ КАРАНТИН\Лялькам\КТО ЧТО ЕСТ\57bd505b5c55f156bb81e4f2.pn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4541632" y="5661248"/>
            <a:ext cx="966472" cy="736040"/>
          </a:xfrm>
          <a:prstGeom prst="rect">
            <a:avLst/>
          </a:prstGeom>
          <a:noFill/>
        </p:spPr>
      </p:pic>
      <p:pic>
        <p:nvPicPr>
          <p:cNvPr id="2167" name="Picture 119" descr="https://webstockreview.net/images/clipart-man-magnifying-glass-9.png"/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5796136" y="4509120"/>
            <a:ext cx="864096" cy="10922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4.62535E-8 L 0.03316 -0.3781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1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" y="-1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4.77336E-6 L 0.12604 -0.5305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1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" y="-2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74032"/>
            <a:ext cx="8229600" cy="1143000"/>
          </a:xfrm>
        </p:spPr>
        <p:txBody>
          <a:bodyPr>
            <a:noAutofit/>
          </a:bodyPr>
          <a:lstStyle/>
          <a:p>
            <a:r>
              <a:rPr lang="ru-RU" sz="9600" dirty="0" smtClean="0">
                <a:solidFill>
                  <a:srgbClr val="FF0000"/>
                </a:solidFill>
              </a:rPr>
              <a:t>МОЛОДЕЦ!</a:t>
            </a:r>
            <a:endParaRPr lang="ru-RU" sz="9600" dirty="0">
              <a:solidFill>
                <a:srgbClr val="FF0000"/>
              </a:solidFill>
            </a:endParaRPr>
          </a:p>
        </p:txBody>
      </p:sp>
      <p:pic>
        <p:nvPicPr>
          <p:cNvPr id="3" name="Picture 18" descr="https://img-fotki.yandex.ru/get/98050/455745147.43/0_1586ac_3682f31c_X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4437112"/>
            <a:ext cx="1310546" cy="1440160"/>
          </a:xfrm>
          <a:prstGeom prst="rect">
            <a:avLst/>
          </a:prstGeom>
          <a:noFill/>
        </p:spPr>
      </p:pic>
      <p:pic>
        <p:nvPicPr>
          <p:cNvPr id="4" name="Picture 2" descr="https://i.pinimg.com/originals/47/d7/a6/47d7a6f83632c86e1bec78fbce9ac2a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4057" y="260648"/>
            <a:ext cx="2555775" cy="23506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</TotalTime>
  <Words>123</Words>
  <Application>Microsoft Office PowerPoint</Application>
  <PresentationFormat>Экран (4:3)</PresentationFormat>
  <Paragraphs>14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Автоматизация звука С в прямых слогах в начале слова </vt:lpstr>
      <vt:lpstr>ИГРА «НАЙДИ СЛОВО»</vt:lpstr>
      <vt:lpstr>СА</vt:lpstr>
      <vt:lpstr>СО</vt:lpstr>
      <vt:lpstr>СУ</vt:lpstr>
      <vt:lpstr>СЫ</vt:lpstr>
      <vt:lpstr>МОЛОДЕЦ!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Автоматизация звука Р в слогах</dc:title>
  <dc:creator>Наталья Самофеева</dc:creator>
  <cp:lastModifiedBy>comp</cp:lastModifiedBy>
  <cp:revision>32</cp:revision>
  <dcterms:created xsi:type="dcterms:W3CDTF">2020-04-07T05:57:09Z</dcterms:created>
  <dcterms:modified xsi:type="dcterms:W3CDTF">2020-05-11T06:20:53Z</dcterms:modified>
</cp:coreProperties>
</file>