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audio" Target="../media/audio1.wav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audio" Target="../media/audio2.wav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5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2108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Автоматизация звука С в </a:t>
            </a:r>
            <a:r>
              <a:rPr lang="ru-RU" dirty="0" smtClean="0">
                <a:solidFill>
                  <a:schemeClr val="bg1"/>
                </a:solidFill>
              </a:rPr>
              <a:t>прямых слогах в начале слова</a:t>
            </a:r>
            <a:r>
              <a:rPr lang="ru-RU" sz="8800" dirty="0" smtClean="0">
                <a:solidFill>
                  <a:schemeClr val="bg1"/>
                </a:solidFill>
              </a:rPr>
              <a:t/>
            </a:r>
            <a:br>
              <a:rPr lang="ru-RU" sz="8800" dirty="0" smtClean="0">
                <a:solidFill>
                  <a:schemeClr val="bg1"/>
                </a:solidFill>
              </a:rPr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5132784"/>
            <a:ext cx="3448472" cy="12485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Выполнила: учитель-логопед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МАДОУ ЦРР №9</a:t>
            </a:r>
          </a:p>
          <a:p>
            <a:r>
              <a:rPr lang="ru-RU" sz="1800" dirty="0" err="1" smtClean="0">
                <a:solidFill>
                  <a:schemeClr val="bg1"/>
                </a:solidFill>
              </a:rPr>
              <a:t>Самофеева</a:t>
            </a:r>
            <a:r>
              <a:rPr lang="ru-RU" sz="1800" dirty="0" smtClean="0">
                <a:solidFill>
                  <a:schemeClr val="bg1"/>
                </a:solidFill>
              </a:rPr>
              <a:t> Н.А.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4"/>
            <a:ext cx="7344816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НАЙДИ СЛОВО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624"/>
            <a:ext cx="2555775" cy="2350694"/>
          </a:xfrm>
          <a:prstGeom prst="rect">
            <a:avLst/>
          </a:prstGeom>
          <a:noFill/>
        </p:spPr>
      </p:pic>
      <p:pic>
        <p:nvPicPr>
          <p:cNvPr id="102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4664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9933" y="1421160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101" y="692696"/>
            <a:ext cx="816243" cy="720080"/>
          </a:xfrm>
          <a:prstGeom prst="rect">
            <a:avLst/>
          </a:prstGeom>
          <a:noFill/>
        </p:spPr>
      </p:pic>
      <p:pic>
        <p:nvPicPr>
          <p:cNvPr id="1042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58088" y="6184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«НАЙДИ СЛОВО»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 игры: 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</a:t>
            </a:r>
            <a:r>
              <a:rPr lang="ru-RU" dirty="0" smtClean="0"/>
              <a:t> в прямых слогах, находящихся в начале слова.</a:t>
            </a:r>
          </a:p>
          <a:p>
            <a:r>
              <a:rPr lang="ru-RU" dirty="0" smtClean="0"/>
              <a:t>Правила игры: На игровом поле написан слог, с которого должно начинаться слово и даны слова. Ребёнок называет слово, выделяет первый слог и соотносит его с написанным</a:t>
            </a:r>
            <a:r>
              <a:rPr lang="ru-RU" dirty="0" smtClean="0"/>
              <a:t>.</a:t>
            </a:r>
          </a:p>
          <a:p>
            <a:r>
              <a:rPr lang="ru-RU" sz="1800" dirty="0" smtClean="0"/>
              <a:t>Речевой материал: сад, сабля, сапоги, самолёт, санки, самокат, сок, сом, соль, соты, соска, солдат, суп, сумка, сурок, сугроб, сундук, сын, сыр, сыщик.</a:t>
            </a:r>
            <a:endParaRPr lang="ru-RU" sz="18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0039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С</a:t>
            </a:r>
            <a:r>
              <a:rPr lang="ru-RU" sz="9600" smtClean="0"/>
              <a:t>А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8028384" y="6328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easydrawingguides.com/wp-content/uploads/2018/12/Scooter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504" y="3573016"/>
            <a:ext cx="1004392" cy="1001438"/>
          </a:xfrm>
          <a:prstGeom prst="rect">
            <a:avLst/>
          </a:prstGeom>
          <a:noFill/>
        </p:spPr>
      </p:pic>
      <p:pic>
        <p:nvPicPr>
          <p:cNvPr id="2054" name="Picture 6" descr="https://img-fotki.yandex.ru/get/1126624/16969765.279/0_ae6d7_dd958de8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733256"/>
            <a:ext cx="1011818" cy="648072"/>
          </a:xfrm>
          <a:prstGeom prst="rect">
            <a:avLst/>
          </a:prstGeom>
          <a:noFill/>
        </p:spPr>
      </p:pic>
      <p:pic>
        <p:nvPicPr>
          <p:cNvPr id="2058" name="Picture 10" descr="https://storage.needpix.com/rsynced_images/battle-2024532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0839">
            <a:off x="1256565" y="4727460"/>
            <a:ext cx="1246784" cy="62339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29/2d/5a/292d5a01b374fbfed3b6725d760a5f5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013176"/>
            <a:ext cx="1051992" cy="1224136"/>
          </a:xfrm>
          <a:prstGeom prst="rect">
            <a:avLst/>
          </a:prstGeom>
          <a:noFill/>
        </p:spPr>
      </p:pic>
      <p:pic>
        <p:nvPicPr>
          <p:cNvPr id="2071" name="Picture 23" descr="C:\Users\comp\Desktop\ИГРЫ НА САЙТ КАРАНТИН\Автоматизация С в прямых слогах\сад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3717032"/>
            <a:ext cx="924731" cy="916413"/>
          </a:xfrm>
          <a:prstGeom prst="rect">
            <a:avLst/>
          </a:prstGeom>
          <a:noFill/>
        </p:spPr>
      </p:pic>
      <p:pic>
        <p:nvPicPr>
          <p:cNvPr id="2073" name="Picture 25" descr="https://blog.aport.ru/wp-content/uploads/2016/09/Vyibiraem-sanki-dlya-detey-i-vzroslyi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1383" y="5805264"/>
            <a:ext cx="1118969" cy="635539"/>
          </a:xfrm>
          <a:prstGeom prst="rect">
            <a:avLst/>
          </a:prstGeom>
          <a:noFill/>
        </p:spPr>
      </p:pic>
      <p:pic>
        <p:nvPicPr>
          <p:cNvPr id="2077" name="Picture 29" descr="http://pngimg.com/uploads/juice/juice_PNG7184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3717032"/>
            <a:ext cx="720039" cy="792088"/>
          </a:xfrm>
          <a:prstGeom prst="rect">
            <a:avLst/>
          </a:prstGeom>
          <a:noFill/>
        </p:spPr>
      </p:pic>
      <p:pic>
        <p:nvPicPr>
          <p:cNvPr id="2097" name="Picture 49" descr="https://rus-fishsoft.ru/assets/images/fish/big/2025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5589240"/>
            <a:ext cx="2488397" cy="818406"/>
          </a:xfrm>
          <a:prstGeom prst="rect">
            <a:avLst/>
          </a:prstGeom>
          <a:noFill/>
        </p:spPr>
      </p:pic>
      <p:pic>
        <p:nvPicPr>
          <p:cNvPr id="2101" name="Picture 53" descr="https://p1.zoon.ru/6/b/57dfe64c40c088034b8d21bb_5a6b1d0577ab1.jp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5589240"/>
            <a:ext cx="611888" cy="864096"/>
          </a:xfrm>
          <a:prstGeom prst="rect">
            <a:avLst/>
          </a:prstGeom>
          <a:noFill/>
        </p:spPr>
      </p:pic>
      <p:pic>
        <p:nvPicPr>
          <p:cNvPr id="2111" name="Picture 63" descr="https://medoptaltay.ru/images/section-products/soty@3x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725144"/>
            <a:ext cx="1100758" cy="720079"/>
          </a:xfrm>
          <a:prstGeom prst="rect">
            <a:avLst/>
          </a:prstGeom>
          <a:noFill/>
        </p:spPr>
      </p:pic>
      <p:pic>
        <p:nvPicPr>
          <p:cNvPr id="2112" name="Picture 64" descr="C:\Users\comp\Desktop\ИГРЫ НА САЙТ КАРАНТИН\Автоматизация С в прямых слогах\солдат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86894" y="3241635"/>
            <a:ext cx="1085106" cy="1516978"/>
          </a:xfrm>
          <a:prstGeom prst="rect">
            <a:avLst/>
          </a:prstGeom>
          <a:noFill/>
        </p:spPr>
      </p:pic>
      <p:pic>
        <p:nvPicPr>
          <p:cNvPr id="2114" name="Picture 66" descr="https://stickerup.ru/pictures/product/middle/5425_middle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112" y="5589240"/>
            <a:ext cx="1008112" cy="1008112"/>
          </a:xfrm>
          <a:prstGeom prst="rect">
            <a:avLst/>
          </a:prstGeom>
          <a:noFill/>
        </p:spPr>
      </p:pic>
      <p:pic>
        <p:nvPicPr>
          <p:cNvPr id="2126" name="Picture 78" descr="https://www.pinclipart.com/picdir/big/31-315366_soup-chicken-soup-clipart-png-download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98570" y="3284984"/>
            <a:ext cx="889654" cy="1080120"/>
          </a:xfrm>
          <a:prstGeom prst="rect">
            <a:avLst/>
          </a:prstGeom>
          <a:noFill/>
        </p:spPr>
      </p:pic>
      <p:pic>
        <p:nvPicPr>
          <p:cNvPr id="2128" name="Picture 80" descr="https://img-fotki.yandex.ru/get/25921/200418627.1b0/0_190481_2153f4d0_orig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0232" y="4725144"/>
            <a:ext cx="983664" cy="864096"/>
          </a:xfrm>
          <a:prstGeom prst="rect">
            <a:avLst/>
          </a:prstGeom>
          <a:noFill/>
        </p:spPr>
      </p:pic>
      <p:pic>
        <p:nvPicPr>
          <p:cNvPr id="2150" name="Picture 102" descr="https://nemaloknig.com/picimg/74/742/7423/74230/img_308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55776" y="4581128"/>
            <a:ext cx="1063741" cy="1141353"/>
          </a:xfrm>
          <a:prstGeom prst="rect">
            <a:avLst/>
          </a:prstGeom>
          <a:noFill/>
        </p:spPr>
      </p:pic>
      <p:pic>
        <p:nvPicPr>
          <p:cNvPr id="2152" name="Picture 104" descr="https://cdn.pixabay.com/photo/2014/12/21/23/35/hill-575621__480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59632" y="3645024"/>
            <a:ext cx="1368152" cy="684076"/>
          </a:xfrm>
          <a:prstGeom prst="rect">
            <a:avLst/>
          </a:prstGeom>
          <a:noFill/>
        </p:spPr>
      </p:pic>
      <p:pic>
        <p:nvPicPr>
          <p:cNvPr id="2154" name="Picture 106" descr="https://webstockreview.net/images/clipart-box-chest-13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63888" y="4725144"/>
            <a:ext cx="936104" cy="804714"/>
          </a:xfrm>
          <a:prstGeom prst="rect">
            <a:avLst/>
          </a:prstGeom>
          <a:noFill/>
        </p:spPr>
      </p:pic>
      <p:pic>
        <p:nvPicPr>
          <p:cNvPr id="2158" name="Picture 110" descr="http://dutsadok.com.ua/clipart/ljudi/186424b81e14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13595" y="3429000"/>
            <a:ext cx="894509" cy="1160016"/>
          </a:xfrm>
          <a:prstGeom prst="rect">
            <a:avLst/>
          </a:prstGeom>
          <a:noFill/>
        </p:spPr>
      </p:pic>
      <p:pic>
        <p:nvPicPr>
          <p:cNvPr id="2159" name="Picture 111" descr="C:\Users\comp\Desktop\ИГРЫ НА САЙТ КАРАНТИН\Лялькам\КТО ЧТО ЕСТ\57bd505b5c55f156bb81e4f2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41632" y="5661248"/>
            <a:ext cx="966472" cy="736040"/>
          </a:xfrm>
          <a:prstGeom prst="rect">
            <a:avLst/>
          </a:prstGeom>
          <a:noFill/>
        </p:spPr>
      </p:pic>
      <p:pic>
        <p:nvPicPr>
          <p:cNvPr id="2167" name="Picture 119" descr="https://webstockreview.net/images/clipart-man-magnifying-glass-9.png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96136" y="4509120"/>
            <a:ext cx="864096" cy="109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074E-6 L 0.22812 -0.46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1748E-6 L -0.17656 -0.475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5319E-6 L 0.68819 -0.60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2137E-6 L 0.22812 -0.59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014E-6 L -0.04114 -0.591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03515E-7 L -0.01024 -0.519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С</a:t>
            </a:r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8028384" y="6328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easydrawingguides.com/wp-content/uploads/2018/12/Scooter-10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1504" y="3501008"/>
            <a:ext cx="1004392" cy="1001438"/>
          </a:xfrm>
          <a:prstGeom prst="rect">
            <a:avLst/>
          </a:prstGeom>
          <a:noFill/>
        </p:spPr>
      </p:pic>
      <p:pic>
        <p:nvPicPr>
          <p:cNvPr id="2054" name="Picture 6" descr="https://img-fotki.yandex.ru/get/1126624/16969765.279/0_ae6d7_dd958de8_orig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360" y="5661248"/>
            <a:ext cx="1349090" cy="864096"/>
          </a:xfrm>
          <a:prstGeom prst="rect">
            <a:avLst/>
          </a:prstGeom>
          <a:noFill/>
        </p:spPr>
      </p:pic>
      <p:pic>
        <p:nvPicPr>
          <p:cNvPr id="2058" name="Picture 10" descr="https://storage.needpix.com/rsynced_images/battle-2024532_1280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0839">
            <a:off x="1256565" y="4727460"/>
            <a:ext cx="1246784" cy="62339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29/2d/5a/292d5a01b374fbfed3b6725d760a5f5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013176"/>
            <a:ext cx="1051992" cy="1224136"/>
          </a:xfrm>
          <a:prstGeom prst="rect">
            <a:avLst/>
          </a:prstGeom>
          <a:noFill/>
        </p:spPr>
      </p:pic>
      <p:pic>
        <p:nvPicPr>
          <p:cNvPr id="2071" name="Picture 23" descr="C:\Users\comp\Desktop\ИГРЫ НА САЙТ КАРАНТИН\Автоматизация С в прямых слогах\сад2.jp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717032"/>
            <a:ext cx="924731" cy="916413"/>
          </a:xfrm>
          <a:prstGeom prst="rect">
            <a:avLst/>
          </a:prstGeom>
          <a:noFill/>
        </p:spPr>
      </p:pic>
      <p:pic>
        <p:nvPicPr>
          <p:cNvPr id="2073" name="Picture 25" descr="https://blog.aport.ru/wp-content/uploads/2016/09/Vyibiraem-sanki-dlya-detey-i-vzroslyih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1383" y="5805264"/>
            <a:ext cx="1118969" cy="635539"/>
          </a:xfrm>
          <a:prstGeom prst="rect">
            <a:avLst/>
          </a:prstGeom>
          <a:noFill/>
        </p:spPr>
      </p:pic>
      <p:pic>
        <p:nvPicPr>
          <p:cNvPr id="2077" name="Picture 29" descr="http://pngimg.com/uploads/juice/juice_PNG718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3717032"/>
            <a:ext cx="720039" cy="792088"/>
          </a:xfrm>
          <a:prstGeom prst="rect">
            <a:avLst/>
          </a:prstGeom>
          <a:noFill/>
        </p:spPr>
      </p:pic>
      <p:pic>
        <p:nvPicPr>
          <p:cNvPr id="2097" name="Picture 49" descr="https://rus-fishsoft.ru/assets/images/fish/big/202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5589240"/>
            <a:ext cx="2488397" cy="818406"/>
          </a:xfrm>
          <a:prstGeom prst="rect">
            <a:avLst/>
          </a:prstGeom>
          <a:noFill/>
        </p:spPr>
      </p:pic>
      <p:pic>
        <p:nvPicPr>
          <p:cNvPr id="2101" name="Picture 53" descr="https://p1.zoon.ru/6/b/57dfe64c40c088034b8d21bb_5a6b1d0577ab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0112" y="5589240"/>
            <a:ext cx="611888" cy="864096"/>
          </a:xfrm>
          <a:prstGeom prst="rect">
            <a:avLst/>
          </a:prstGeom>
          <a:noFill/>
        </p:spPr>
      </p:pic>
      <p:pic>
        <p:nvPicPr>
          <p:cNvPr id="2111" name="Picture 63" descr="https://medoptaltay.ru/images/section-products/soty@3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725144"/>
            <a:ext cx="1100758" cy="720079"/>
          </a:xfrm>
          <a:prstGeom prst="rect">
            <a:avLst/>
          </a:prstGeom>
          <a:noFill/>
        </p:spPr>
      </p:pic>
      <p:pic>
        <p:nvPicPr>
          <p:cNvPr id="2112" name="Picture 64" descr="C:\Users\comp\Desktop\ИГРЫ НА САЙТ КАРАНТИН\Автоматизация С в прямых слогах\солдат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86894" y="3241635"/>
            <a:ext cx="1085106" cy="1516978"/>
          </a:xfrm>
          <a:prstGeom prst="rect">
            <a:avLst/>
          </a:prstGeom>
          <a:noFill/>
        </p:spPr>
      </p:pic>
      <p:pic>
        <p:nvPicPr>
          <p:cNvPr id="2114" name="Picture 66" descr="https://stickerup.ru/pictures/product/middle/5425_middl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5589240"/>
            <a:ext cx="1008112" cy="1008112"/>
          </a:xfrm>
          <a:prstGeom prst="rect">
            <a:avLst/>
          </a:prstGeom>
          <a:noFill/>
        </p:spPr>
      </p:pic>
      <p:pic>
        <p:nvPicPr>
          <p:cNvPr id="2126" name="Picture 78" descr="https://www.pinclipart.com/picdir/big/31-315366_soup-chicken-soup-clipart-png-download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98570" y="3284984"/>
            <a:ext cx="889654" cy="1080120"/>
          </a:xfrm>
          <a:prstGeom prst="rect">
            <a:avLst/>
          </a:prstGeom>
          <a:noFill/>
        </p:spPr>
      </p:pic>
      <p:pic>
        <p:nvPicPr>
          <p:cNvPr id="2128" name="Picture 80" descr="https://img-fotki.yandex.ru/get/25921/200418627.1b0/0_190481_2153f4d0_orig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0232" y="4725144"/>
            <a:ext cx="983664" cy="864096"/>
          </a:xfrm>
          <a:prstGeom prst="rect">
            <a:avLst/>
          </a:prstGeom>
          <a:noFill/>
        </p:spPr>
      </p:pic>
      <p:pic>
        <p:nvPicPr>
          <p:cNvPr id="2150" name="Picture 102" descr="https://nemaloknig.com/picimg/74/742/7423/74230/img_308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55776" y="4509120"/>
            <a:ext cx="1063741" cy="1141353"/>
          </a:xfrm>
          <a:prstGeom prst="rect">
            <a:avLst/>
          </a:prstGeom>
          <a:noFill/>
        </p:spPr>
      </p:pic>
      <p:pic>
        <p:nvPicPr>
          <p:cNvPr id="2152" name="Picture 104" descr="https://cdn.pixabay.com/photo/2014/12/21/23/35/hill-575621__480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59632" y="3645024"/>
            <a:ext cx="1368152" cy="684076"/>
          </a:xfrm>
          <a:prstGeom prst="rect">
            <a:avLst/>
          </a:prstGeom>
          <a:noFill/>
        </p:spPr>
      </p:pic>
      <p:pic>
        <p:nvPicPr>
          <p:cNvPr id="2154" name="Picture 106" descr="https://webstockreview.net/images/clipart-box-chest-13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63888" y="4725144"/>
            <a:ext cx="936104" cy="804714"/>
          </a:xfrm>
          <a:prstGeom prst="rect">
            <a:avLst/>
          </a:prstGeom>
          <a:noFill/>
        </p:spPr>
      </p:pic>
      <p:pic>
        <p:nvPicPr>
          <p:cNvPr id="2158" name="Picture 110" descr="http://dutsadok.com.ua/clipart/ljudi/186424b81e14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13595" y="3429000"/>
            <a:ext cx="894509" cy="1160016"/>
          </a:xfrm>
          <a:prstGeom prst="rect">
            <a:avLst/>
          </a:prstGeom>
          <a:noFill/>
        </p:spPr>
      </p:pic>
      <p:pic>
        <p:nvPicPr>
          <p:cNvPr id="2159" name="Picture 111" descr="C:\Users\comp\Desktop\ИГРЫ НА САЙТ КАРАНТИН\Лялькам\КТО ЧТО ЕСТ\57bd505b5c55f156bb81e4f2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57656" y="5661248"/>
            <a:ext cx="966472" cy="736040"/>
          </a:xfrm>
          <a:prstGeom prst="rect">
            <a:avLst/>
          </a:prstGeom>
          <a:noFill/>
        </p:spPr>
      </p:pic>
      <p:pic>
        <p:nvPicPr>
          <p:cNvPr id="2167" name="Picture 119" descr="https://webstockreview.net/images/clipart-man-magnifying-glass-9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96136" y="4509120"/>
            <a:ext cx="864096" cy="109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953E-6 L 0.1382 -0.439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2368E-6 L -0.04722 -0.4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02E-7 L 0.32587 -0.618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704E-6 L 0.38385 -0.573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022E-6 L 0.27761 -0.577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031E-6 L 0.20486 -0.58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С</a:t>
            </a:r>
            <a:r>
              <a:rPr lang="ru-RU" sz="9600" dirty="0" smtClean="0"/>
              <a:t>У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8028384" y="6328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easydrawingguides.com/wp-content/uploads/2018/12/Scooter-10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1504" y="3573016"/>
            <a:ext cx="1004392" cy="1001438"/>
          </a:xfrm>
          <a:prstGeom prst="rect">
            <a:avLst/>
          </a:prstGeom>
          <a:noFill/>
        </p:spPr>
      </p:pic>
      <p:pic>
        <p:nvPicPr>
          <p:cNvPr id="2054" name="Picture 6" descr="https://img-fotki.yandex.ru/get/1126624/16969765.279/0_ae6d7_dd958de8_orig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733256"/>
            <a:ext cx="1011818" cy="648072"/>
          </a:xfrm>
          <a:prstGeom prst="rect">
            <a:avLst/>
          </a:prstGeom>
          <a:noFill/>
        </p:spPr>
      </p:pic>
      <p:pic>
        <p:nvPicPr>
          <p:cNvPr id="2058" name="Picture 10" descr="https://storage.needpix.com/rsynced_images/battle-2024532_1280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0839">
            <a:off x="1256565" y="4727460"/>
            <a:ext cx="1246784" cy="62339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29/2d/5a/292d5a01b374fbfed3b6725d760a5f59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013176"/>
            <a:ext cx="1051992" cy="1224136"/>
          </a:xfrm>
          <a:prstGeom prst="rect">
            <a:avLst/>
          </a:prstGeom>
          <a:noFill/>
        </p:spPr>
      </p:pic>
      <p:pic>
        <p:nvPicPr>
          <p:cNvPr id="2071" name="Picture 23" descr="C:\Users\comp\Desktop\ИГРЫ НА САЙТ КАРАНТИН\Автоматизация С в прямых слогах\сад2.jp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717032"/>
            <a:ext cx="924731" cy="916413"/>
          </a:xfrm>
          <a:prstGeom prst="rect">
            <a:avLst/>
          </a:prstGeom>
          <a:noFill/>
        </p:spPr>
      </p:pic>
      <p:pic>
        <p:nvPicPr>
          <p:cNvPr id="2073" name="Picture 25" descr="https://blog.aport.ru/wp-content/uploads/2016/09/Vyibiraem-sanki-dlya-detey-i-vzroslyih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1383" y="5805264"/>
            <a:ext cx="1118969" cy="635539"/>
          </a:xfrm>
          <a:prstGeom prst="rect">
            <a:avLst/>
          </a:prstGeom>
          <a:noFill/>
        </p:spPr>
      </p:pic>
      <p:pic>
        <p:nvPicPr>
          <p:cNvPr id="2077" name="Picture 29" descr="http://pngimg.com/uploads/juice/juice_PNG7184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3717032"/>
            <a:ext cx="720039" cy="792088"/>
          </a:xfrm>
          <a:prstGeom prst="rect">
            <a:avLst/>
          </a:prstGeom>
          <a:noFill/>
        </p:spPr>
      </p:pic>
      <p:pic>
        <p:nvPicPr>
          <p:cNvPr id="2097" name="Picture 49" descr="https://rus-fishsoft.ru/assets/images/fish/big/2025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5589240"/>
            <a:ext cx="2488397" cy="818406"/>
          </a:xfrm>
          <a:prstGeom prst="rect">
            <a:avLst/>
          </a:prstGeom>
          <a:noFill/>
        </p:spPr>
      </p:pic>
      <p:pic>
        <p:nvPicPr>
          <p:cNvPr id="2101" name="Picture 53" descr="https://p1.zoon.ru/6/b/57dfe64c40c088034b8d21bb_5a6b1d0577ab1.jp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44088" y="5589240"/>
            <a:ext cx="611888" cy="864096"/>
          </a:xfrm>
          <a:prstGeom prst="rect">
            <a:avLst/>
          </a:prstGeom>
          <a:noFill/>
        </p:spPr>
      </p:pic>
      <p:pic>
        <p:nvPicPr>
          <p:cNvPr id="2111" name="Picture 63" descr="https://medoptaltay.ru/images/section-products/soty@3x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725144"/>
            <a:ext cx="1100758" cy="720079"/>
          </a:xfrm>
          <a:prstGeom prst="rect">
            <a:avLst/>
          </a:prstGeom>
          <a:noFill/>
        </p:spPr>
      </p:pic>
      <p:pic>
        <p:nvPicPr>
          <p:cNvPr id="2112" name="Picture 64" descr="C:\Users\comp\Desktop\ИГРЫ НА САЙТ КАРАНТИН\Автоматизация С в прямых слогах\солдат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86894" y="3241635"/>
            <a:ext cx="1085106" cy="1516978"/>
          </a:xfrm>
          <a:prstGeom prst="rect">
            <a:avLst/>
          </a:prstGeom>
          <a:noFill/>
        </p:spPr>
      </p:pic>
      <p:pic>
        <p:nvPicPr>
          <p:cNvPr id="2114" name="Picture 66" descr="https://stickerup.ru/pictures/product/middle/5425_middle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112" y="5589240"/>
            <a:ext cx="1008112" cy="1008112"/>
          </a:xfrm>
          <a:prstGeom prst="rect">
            <a:avLst/>
          </a:prstGeom>
          <a:noFill/>
        </p:spPr>
      </p:pic>
      <p:pic>
        <p:nvPicPr>
          <p:cNvPr id="2126" name="Picture 78" descr="https://www.pinclipart.com/picdir/big/31-315366_soup-chicken-soup-clipart-png-download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98570" y="3284984"/>
            <a:ext cx="889654" cy="1080120"/>
          </a:xfrm>
          <a:prstGeom prst="rect">
            <a:avLst/>
          </a:prstGeom>
          <a:noFill/>
        </p:spPr>
      </p:pic>
      <p:pic>
        <p:nvPicPr>
          <p:cNvPr id="2128" name="Picture 80" descr="https://img-fotki.yandex.ru/get/25921/200418627.1b0/0_190481_2153f4d0_ori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0232" y="4725144"/>
            <a:ext cx="983664" cy="864096"/>
          </a:xfrm>
          <a:prstGeom prst="rect">
            <a:avLst/>
          </a:prstGeom>
          <a:noFill/>
        </p:spPr>
      </p:pic>
      <p:pic>
        <p:nvPicPr>
          <p:cNvPr id="2150" name="Picture 102" descr="https://nemaloknig.com/picimg/74/742/7423/74230/img_308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55776" y="4581128"/>
            <a:ext cx="1063741" cy="1141353"/>
          </a:xfrm>
          <a:prstGeom prst="rect">
            <a:avLst/>
          </a:prstGeom>
          <a:noFill/>
        </p:spPr>
      </p:pic>
      <p:pic>
        <p:nvPicPr>
          <p:cNvPr id="2152" name="Picture 104" descr="https://cdn.pixabay.com/photo/2014/12/21/23/35/hill-575621__48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59632" y="3645024"/>
            <a:ext cx="1368152" cy="684076"/>
          </a:xfrm>
          <a:prstGeom prst="rect">
            <a:avLst/>
          </a:prstGeom>
          <a:noFill/>
        </p:spPr>
      </p:pic>
      <p:pic>
        <p:nvPicPr>
          <p:cNvPr id="2154" name="Picture 106" descr="https://webstockreview.net/images/clipart-box-chest-13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63888" y="4725144"/>
            <a:ext cx="936104" cy="804714"/>
          </a:xfrm>
          <a:prstGeom prst="rect">
            <a:avLst/>
          </a:prstGeom>
          <a:noFill/>
        </p:spPr>
      </p:pic>
      <p:pic>
        <p:nvPicPr>
          <p:cNvPr id="2158" name="Picture 110" descr="http://dutsadok.com.ua/clipart/ljudi/186424b81e14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13595" y="3429000"/>
            <a:ext cx="894509" cy="1160016"/>
          </a:xfrm>
          <a:prstGeom prst="rect">
            <a:avLst/>
          </a:prstGeom>
          <a:noFill/>
        </p:spPr>
      </p:pic>
      <p:pic>
        <p:nvPicPr>
          <p:cNvPr id="2159" name="Picture 111" descr="C:\Users\comp\Desktop\ИГРЫ НА САЙТ КАРАНТИН\Лялькам\КТО ЧТО ЕСТ\57bd505b5c55f156bb81e4f2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41632" y="5661248"/>
            <a:ext cx="966472" cy="736040"/>
          </a:xfrm>
          <a:prstGeom prst="rect">
            <a:avLst/>
          </a:prstGeom>
          <a:noFill/>
        </p:spPr>
      </p:pic>
      <p:pic>
        <p:nvPicPr>
          <p:cNvPr id="2167" name="Picture 119" descr="https://webstockreview.net/images/clipart-man-magnifying-glass-9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96136" y="4509120"/>
            <a:ext cx="864096" cy="109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01064 L 0.3625 -0.437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3423E-6 L 0.07223 -0.41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3469E-6 L 0.55608 -0.607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5717E-6 L 0.19288 -0.435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66327E-6 L 0.025 -0.429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С</a:t>
            </a:r>
            <a:r>
              <a:rPr lang="ru-RU" sz="9600" dirty="0" smtClean="0"/>
              <a:t>Ы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8028384" y="6328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easydrawingguides.com/wp-content/uploads/2018/12/Scooter-10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1504" y="3573016"/>
            <a:ext cx="1004392" cy="1001438"/>
          </a:xfrm>
          <a:prstGeom prst="rect">
            <a:avLst/>
          </a:prstGeom>
          <a:noFill/>
        </p:spPr>
      </p:pic>
      <p:pic>
        <p:nvPicPr>
          <p:cNvPr id="2054" name="Picture 6" descr="https://img-fotki.yandex.ru/get/1126624/16969765.279/0_ae6d7_dd958de8_orig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733256"/>
            <a:ext cx="1011818" cy="648072"/>
          </a:xfrm>
          <a:prstGeom prst="rect">
            <a:avLst/>
          </a:prstGeom>
          <a:noFill/>
        </p:spPr>
      </p:pic>
      <p:pic>
        <p:nvPicPr>
          <p:cNvPr id="2058" name="Picture 10" descr="https://storage.needpix.com/rsynced_images/battle-2024532_1280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0839">
            <a:off x="1256565" y="4727460"/>
            <a:ext cx="1246784" cy="623392"/>
          </a:xfrm>
          <a:prstGeom prst="rect">
            <a:avLst/>
          </a:prstGeom>
          <a:noFill/>
        </p:spPr>
      </p:pic>
      <p:pic>
        <p:nvPicPr>
          <p:cNvPr id="2068" name="Picture 20" descr="https://i.pinimg.com/originals/29/2d/5a/292d5a01b374fbfed3b6725d760a5f59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5013176"/>
            <a:ext cx="1051992" cy="1224136"/>
          </a:xfrm>
          <a:prstGeom prst="rect">
            <a:avLst/>
          </a:prstGeom>
          <a:noFill/>
        </p:spPr>
      </p:pic>
      <p:pic>
        <p:nvPicPr>
          <p:cNvPr id="2071" name="Picture 23" descr="C:\Users\comp\Desktop\ИГРЫ НА САЙТ КАРАНТИН\Автоматизация С в прямых слогах\сад2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3717032"/>
            <a:ext cx="924731" cy="916413"/>
          </a:xfrm>
          <a:prstGeom prst="rect">
            <a:avLst/>
          </a:prstGeom>
          <a:noFill/>
        </p:spPr>
      </p:pic>
      <p:pic>
        <p:nvPicPr>
          <p:cNvPr id="2073" name="Picture 25" descr="https://blog.aport.ru/wp-content/uploads/2016/09/Vyibiraem-sanki-dlya-detey-i-vzroslyih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1383" y="5805264"/>
            <a:ext cx="1118969" cy="635539"/>
          </a:xfrm>
          <a:prstGeom prst="rect">
            <a:avLst/>
          </a:prstGeom>
          <a:noFill/>
        </p:spPr>
      </p:pic>
      <p:pic>
        <p:nvPicPr>
          <p:cNvPr id="2077" name="Picture 29" descr="http://pngimg.com/uploads/juice/juice_PNG7184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3717032"/>
            <a:ext cx="720039" cy="792088"/>
          </a:xfrm>
          <a:prstGeom prst="rect">
            <a:avLst/>
          </a:prstGeom>
          <a:noFill/>
        </p:spPr>
      </p:pic>
      <p:pic>
        <p:nvPicPr>
          <p:cNvPr id="2097" name="Picture 49" descr="https://rus-fishsoft.ru/assets/images/fish/big/2025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5589240"/>
            <a:ext cx="2488397" cy="818406"/>
          </a:xfrm>
          <a:prstGeom prst="rect">
            <a:avLst/>
          </a:prstGeom>
          <a:noFill/>
        </p:spPr>
      </p:pic>
      <p:pic>
        <p:nvPicPr>
          <p:cNvPr id="2101" name="Picture 53" descr="https://p1.zoon.ru/6/b/57dfe64c40c088034b8d21bb_5a6b1d0577ab1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44088" y="5589240"/>
            <a:ext cx="611888" cy="864096"/>
          </a:xfrm>
          <a:prstGeom prst="rect">
            <a:avLst/>
          </a:prstGeom>
          <a:noFill/>
        </p:spPr>
      </p:pic>
      <p:pic>
        <p:nvPicPr>
          <p:cNvPr id="2111" name="Picture 63" descr="https://medoptaltay.ru/images/section-products/soty@3x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4725144"/>
            <a:ext cx="1100758" cy="720079"/>
          </a:xfrm>
          <a:prstGeom prst="rect">
            <a:avLst/>
          </a:prstGeom>
          <a:noFill/>
        </p:spPr>
      </p:pic>
      <p:pic>
        <p:nvPicPr>
          <p:cNvPr id="2112" name="Picture 64" descr="C:\Users\comp\Desktop\ИГРЫ НА САЙТ КАРАНТИН\Автоматизация С в прямых слогах\солдат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86894" y="3241635"/>
            <a:ext cx="1085106" cy="1516978"/>
          </a:xfrm>
          <a:prstGeom prst="rect">
            <a:avLst/>
          </a:prstGeom>
          <a:noFill/>
        </p:spPr>
      </p:pic>
      <p:pic>
        <p:nvPicPr>
          <p:cNvPr id="2114" name="Picture 66" descr="https://stickerup.ru/pictures/product/middle/5425_middle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80112" y="5589240"/>
            <a:ext cx="1008112" cy="1008112"/>
          </a:xfrm>
          <a:prstGeom prst="rect">
            <a:avLst/>
          </a:prstGeom>
          <a:noFill/>
        </p:spPr>
      </p:pic>
      <p:pic>
        <p:nvPicPr>
          <p:cNvPr id="2126" name="Picture 78" descr="https://www.pinclipart.com/picdir/big/31-315366_soup-chicken-soup-clipart-png-download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98570" y="3284984"/>
            <a:ext cx="889654" cy="1080120"/>
          </a:xfrm>
          <a:prstGeom prst="rect">
            <a:avLst/>
          </a:prstGeom>
          <a:noFill/>
        </p:spPr>
      </p:pic>
      <p:pic>
        <p:nvPicPr>
          <p:cNvPr id="2128" name="Picture 80" descr="https://img-fotki.yandex.ru/get/25921/200418627.1b0/0_190481_2153f4d0_orig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60232" y="4725144"/>
            <a:ext cx="983664" cy="864096"/>
          </a:xfrm>
          <a:prstGeom prst="rect">
            <a:avLst/>
          </a:prstGeom>
          <a:noFill/>
        </p:spPr>
      </p:pic>
      <p:pic>
        <p:nvPicPr>
          <p:cNvPr id="2150" name="Picture 102" descr="https://nemaloknig.com/picimg/74/742/7423/74230/img_308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55776" y="4581128"/>
            <a:ext cx="1063741" cy="1141353"/>
          </a:xfrm>
          <a:prstGeom prst="rect">
            <a:avLst/>
          </a:prstGeom>
          <a:noFill/>
        </p:spPr>
      </p:pic>
      <p:pic>
        <p:nvPicPr>
          <p:cNvPr id="2152" name="Picture 104" descr="https://cdn.pixabay.com/photo/2014/12/21/23/35/hill-575621__480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59632" y="3645024"/>
            <a:ext cx="1368152" cy="684076"/>
          </a:xfrm>
          <a:prstGeom prst="rect">
            <a:avLst/>
          </a:prstGeom>
          <a:noFill/>
        </p:spPr>
      </p:pic>
      <p:pic>
        <p:nvPicPr>
          <p:cNvPr id="2154" name="Picture 106" descr="https://webstockreview.net/images/clipart-box-chest-13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63888" y="4725144"/>
            <a:ext cx="936104" cy="804714"/>
          </a:xfrm>
          <a:prstGeom prst="rect">
            <a:avLst/>
          </a:prstGeom>
          <a:noFill/>
        </p:spPr>
      </p:pic>
      <p:pic>
        <p:nvPicPr>
          <p:cNvPr id="2158" name="Picture 110" descr="http://dutsadok.com.ua/clipart/ljudi/186424b81e14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13595" y="3429000"/>
            <a:ext cx="894509" cy="1160016"/>
          </a:xfrm>
          <a:prstGeom prst="rect">
            <a:avLst/>
          </a:prstGeom>
          <a:noFill/>
        </p:spPr>
      </p:pic>
      <p:pic>
        <p:nvPicPr>
          <p:cNvPr id="2159" name="Picture 111" descr="C:\Users\comp\Desktop\ИГРЫ НА САЙТ КАРАНТИН\Лялькам\КТО ЧТО ЕСТ\57bd505b5c55f156bb81e4f2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41632" y="5661248"/>
            <a:ext cx="966472" cy="736040"/>
          </a:xfrm>
          <a:prstGeom prst="rect">
            <a:avLst/>
          </a:prstGeom>
          <a:noFill/>
        </p:spPr>
      </p:pic>
      <p:pic>
        <p:nvPicPr>
          <p:cNvPr id="2167" name="Picture 119" descr="https://webstockreview.net/images/clipart-man-magnifying-glass-9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796136" y="4509120"/>
            <a:ext cx="864096" cy="109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62535E-8 L 0.03316 -0.378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7336E-6 L 0.12604 -0.530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МОЛОДЕЦ!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57" y="260648"/>
            <a:ext cx="2555775" cy="235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123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Автоматизация звука С в прямых слогах в начале слова </vt:lpstr>
      <vt:lpstr>ИГРА «НАЙДИ СЛОВО»</vt:lpstr>
      <vt:lpstr>СА</vt:lpstr>
      <vt:lpstr>СО</vt:lpstr>
      <vt:lpstr>СУ</vt:lpstr>
      <vt:lpstr>СЫ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 в слогах</dc:title>
  <dc:creator>Наталья Самофеева</dc:creator>
  <cp:lastModifiedBy>comp</cp:lastModifiedBy>
  <cp:revision>32</cp:revision>
  <dcterms:created xsi:type="dcterms:W3CDTF">2020-04-07T05:57:09Z</dcterms:created>
  <dcterms:modified xsi:type="dcterms:W3CDTF">2020-05-11T06:20:53Z</dcterms:modified>
</cp:coreProperties>
</file>