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аблоны для создания презентаций «Тетрадь на спирали». Часть 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67744" y="980728"/>
            <a:ext cx="52211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Интерактивные игры</a:t>
            </a:r>
            <a:endParaRPr lang="ru-RU" sz="44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7744" y="2132856"/>
            <a:ext cx="53066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Уроки грамоты для малышей</a:t>
            </a:r>
            <a:endParaRPr lang="ru-RU" sz="3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5" name="Picture 4" descr="Лосяш клипарт (67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979712" y="3573016"/>
            <a:ext cx="2003803" cy="212887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932040" y="5805264"/>
            <a:ext cx="37873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Составила : Альмухаметова Э. М.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3968" y="2924944"/>
            <a:ext cx="1382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Часть 2 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1960" y="2348880"/>
            <a:ext cx="6992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b="1" dirty="0" smtClean="0">
                <a:solidFill>
                  <a:srgbClr val="FFC000"/>
                </a:solidFill>
              </a:rPr>
              <a:t>с</a:t>
            </a:r>
            <a:endParaRPr lang="ru-RU" sz="9600" b="1" dirty="0">
              <a:solidFill>
                <a:srgbClr val="FFC000"/>
              </a:solidFill>
            </a:endParaRPr>
          </a:p>
        </p:txBody>
      </p:sp>
      <p:sp>
        <p:nvSpPr>
          <p:cNvPr id="3074" name="AutoShape 2" descr="http://www.logolife.ru/wp-content/uploads/kartoteka-kartinok-zvuk-s-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6" name="AutoShape 4" descr="http://www.logolife.ru/wp-content/uploads/kartoteka-kartinok-zvuk-s-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7" name="Picture 5" descr="C:\Users\Contra\Pictures\kartoteka-kartinok-zvuk-s-4.jpg"/>
          <p:cNvPicPr>
            <a:picLocks noChangeAspect="1" noChangeArrowheads="1"/>
          </p:cNvPicPr>
          <p:nvPr/>
        </p:nvPicPr>
        <p:blipFill>
          <a:blip r:embed="rId2" cstate="print"/>
          <a:srcRect l="66296" t="1050" r="1293" b="77300"/>
          <a:stretch>
            <a:fillRect/>
          </a:stretch>
        </p:blipFill>
        <p:spPr bwMode="auto">
          <a:xfrm>
            <a:off x="5148064" y="908720"/>
            <a:ext cx="1584176" cy="1484784"/>
          </a:xfrm>
          <a:prstGeom prst="rect">
            <a:avLst/>
          </a:prstGeom>
          <a:noFill/>
        </p:spPr>
      </p:pic>
      <p:pic>
        <p:nvPicPr>
          <p:cNvPr id="3078" name="Picture 6" descr="C:\Users\Contra\Pictures\kartoteka-kartinok-zvuk-s-4.jpg"/>
          <p:cNvPicPr>
            <a:picLocks noChangeAspect="1" noChangeArrowheads="1"/>
          </p:cNvPicPr>
          <p:nvPr/>
        </p:nvPicPr>
        <p:blipFill>
          <a:blip r:embed="rId2" cstate="print"/>
          <a:srcRect l="66295" t="47900" r="1293" b="30050"/>
          <a:stretch>
            <a:fillRect/>
          </a:stretch>
        </p:blipFill>
        <p:spPr bwMode="auto">
          <a:xfrm>
            <a:off x="7236296" y="1484784"/>
            <a:ext cx="1584176" cy="1512168"/>
          </a:xfrm>
          <a:prstGeom prst="rect">
            <a:avLst/>
          </a:prstGeom>
          <a:noFill/>
        </p:spPr>
      </p:pic>
      <p:pic>
        <p:nvPicPr>
          <p:cNvPr id="3079" name="Picture 7" descr="C:\Users\Contra\Pictures\kartoteka-kartinok-zvuk-s-4.jpg"/>
          <p:cNvPicPr>
            <a:picLocks noChangeAspect="1" noChangeArrowheads="1"/>
          </p:cNvPicPr>
          <p:nvPr/>
        </p:nvPicPr>
        <p:blipFill>
          <a:blip r:embed="rId2" cstate="print"/>
          <a:srcRect l="1473" t="1050" r="67589" b="76900"/>
          <a:stretch>
            <a:fillRect/>
          </a:stretch>
        </p:blipFill>
        <p:spPr bwMode="auto">
          <a:xfrm>
            <a:off x="683568" y="2708920"/>
            <a:ext cx="1512168" cy="1512168"/>
          </a:xfrm>
          <a:prstGeom prst="rect">
            <a:avLst/>
          </a:prstGeom>
          <a:noFill/>
        </p:spPr>
      </p:pic>
      <p:pic>
        <p:nvPicPr>
          <p:cNvPr id="3080" name="Picture 8" descr="C:\Users\Contra\Pictures\kartoteka-kartinok-zvuk-s-4.jpg"/>
          <p:cNvPicPr>
            <a:picLocks noChangeAspect="1" noChangeArrowheads="1"/>
          </p:cNvPicPr>
          <p:nvPr/>
        </p:nvPicPr>
        <p:blipFill>
          <a:blip r:embed="rId2" cstate="print"/>
          <a:srcRect l="33794" t="71000" r="35268" b="6951"/>
          <a:stretch>
            <a:fillRect/>
          </a:stretch>
        </p:blipFill>
        <p:spPr bwMode="auto">
          <a:xfrm>
            <a:off x="3203848" y="5157192"/>
            <a:ext cx="1512168" cy="1512168"/>
          </a:xfrm>
          <a:prstGeom prst="rect">
            <a:avLst/>
          </a:prstGeom>
          <a:noFill/>
        </p:spPr>
      </p:pic>
      <p:pic>
        <p:nvPicPr>
          <p:cNvPr id="3081" name="Picture 9" descr="C:\Users\Contra\Pictures\kartoteka-kartinok-zvuk-s-4.jpg"/>
          <p:cNvPicPr>
            <a:picLocks noChangeAspect="1" noChangeArrowheads="1"/>
          </p:cNvPicPr>
          <p:nvPr/>
        </p:nvPicPr>
        <p:blipFill>
          <a:blip r:embed="rId2" cstate="print"/>
          <a:srcRect l="1383" t="71000" r="67679" b="9050"/>
          <a:stretch>
            <a:fillRect/>
          </a:stretch>
        </p:blipFill>
        <p:spPr bwMode="auto">
          <a:xfrm>
            <a:off x="1115616" y="4725144"/>
            <a:ext cx="1512168" cy="1368152"/>
          </a:xfrm>
          <a:prstGeom prst="rect">
            <a:avLst/>
          </a:prstGeom>
          <a:noFill/>
        </p:spPr>
      </p:pic>
      <p:pic>
        <p:nvPicPr>
          <p:cNvPr id="3082" name="Picture 10" descr="C:\Users\Contra\Pictures\kartoteka-kartinok-zvuk-s-4.jpg"/>
          <p:cNvPicPr>
            <a:picLocks noChangeAspect="1" noChangeArrowheads="1"/>
          </p:cNvPicPr>
          <p:nvPr/>
        </p:nvPicPr>
        <p:blipFill>
          <a:blip r:embed="rId2" cstate="print"/>
          <a:srcRect l="1473" t="23750" r="67679" b="53150"/>
          <a:stretch>
            <a:fillRect/>
          </a:stretch>
        </p:blipFill>
        <p:spPr bwMode="auto">
          <a:xfrm>
            <a:off x="971600" y="836712"/>
            <a:ext cx="1507769" cy="1584176"/>
          </a:xfrm>
          <a:prstGeom prst="rect">
            <a:avLst/>
          </a:prstGeom>
          <a:noFill/>
        </p:spPr>
      </p:pic>
      <p:pic>
        <p:nvPicPr>
          <p:cNvPr id="12" name="Picture 12" descr="https://i.pinimg.com/564x/83/2b/8f/832b8f9cbf340cfb32c79942647230be.jpg"/>
          <p:cNvPicPr>
            <a:picLocks noChangeAspect="1" noChangeArrowheads="1"/>
          </p:cNvPicPr>
          <p:nvPr/>
        </p:nvPicPr>
        <p:blipFill>
          <a:blip r:embed="rId3" cstate="print"/>
          <a:srcRect l="6546" t="6529" r="66646" b="74500"/>
          <a:stretch>
            <a:fillRect/>
          </a:stretch>
        </p:blipFill>
        <p:spPr bwMode="auto">
          <a:xfrm>
            <a:off x="7164288" y="4653136"/>
            <a:ext cx="1440160" cy="1440160"/>
          </a:xfrm>
          <a:prstGeom prst="rect">
            <a:avLst/>
          </a:prstGeom>
          <a:noFill/>
        </p:spPr>
      </p:pic>
      <p:pic>
        <p:nvPicPr>
          <p:cNvPr id="13" name="свинья" descr="https://i.pinimg.com/564x/83/2b/8f/832b8f9cbf340cfb32c79942647230be.jpg"/>
          <p:cNvPicPr>
            <a:picLocks noChangeAspect="1" noChangeArrowheads="1"/>
          </p:cNvPicPr>
          <p:nvPr/>
        </p:nvPicPr>
        <p:blipFill>
          <a:blip r:embed="rId3" cstate="print"/>
          <a:srcRect l="6390" t="30353" r="66802" b="52573"/>
          <a:stretch>
            <a:fillRect/>
          </a:stretch>
        </p:blipFill>
        <p:spPr bwMode="auto">
          <a:xfrm>
            <a:off x="7452320" y="3212976"/>
            <a:ext cx="1440160" cy="1296144"/>
          </a:xfrm>
          <a:prstGeom prst="rect">
            <a:avLst/>
          </a:prstGeom>
          <a:noFill/>
        </p:spPr>
      </p:pic>
      <p:sp>
        <p:nvSpPr>
          <p:cNvPr id="3086" name="AutoShape 14" descr="Постановка звука Л: упражнения, автоматизация, занят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87" name="Picture 15" descr="C:\Users\Contra\Pictures\l.jpg"/>
          <p:cNvPicPr>
            <a:picLocks noChangeAspect="1" noChangeArrowheads="1"/>
          </p:cNvPicPr>
          <p:nvPr/>
        </p:nvPicPr>
        <p:blipFill>
          <a:blip r:embed="rId4" cstate="print"/>
          <a:srcRect l="51016" t="35308" r="26629" b="35307"/>
          <a:stretch>
            <a:fillRect/>
          </a:stretch>
        </p:blipFill>
        <p:spPr bwMode="auto">
          <a:xfrm>
            <a:off x="2915816" y="836712"/>
            <a:ext cx="1584176" cy="1584176"/>
          </a:xfrm>
          <a:prstGeom prst="rect">
            <a:avLst/>
          </a:prstGeom>
          <a:noFill/>
        </p:spPr>
      </p:pic>
      <p:pic>
        <p:nvPicPr>
          <p:cNvPr id="16" name="лев" descr="C:\Users\Contra\Pictures\l.jpg"/>
          <p:cNvPicPr>
            <a:picLocks noChangeAspect="1" noChangeArrowheads="1"/>
          </p:cNvPicPr>
          <p:nvPr/>
        </p:nvPicPr>
        <p:blipFill>
          <a:blip r:embed="rId4" cstate="print"/>
          <a:srcRect l="26511" t="1760" r="51134" b="67519"/>
          <a:stretch>
            <a:fillRect/>
          </a:stretch>
        </p:blipFill>
        <p:spPr bwMode="auto">
          <a:xfrm>
            <a:off x="5220072" y="5201816"/>
            <a:ext cx="1584176" cy="1656184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971600" y="188640"/>
            <a:ext cx="3265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Найди картинки со звуком «с»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532440" y="6237312"/>
            <a:ext cx="611560" cy="620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0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30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2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30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307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0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30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8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2000" fill="hold"/>
                                        <p:tgtEl>
                                          <p:spTgt spid="30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307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3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30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532440" y="6237312"/>
            <a:ext cx="611560" cy="6206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Мяч футбольный Street, бело-черный с логотипом - цена от 494 руб | Купить в  Санкт-Петербург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1160240" cy="116024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03648" y="404664"/>
            <a:ext cx="5291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Назова картинки. Сколько слогов в каждом слове?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28" name="Picture 4" descr="Черепаха детский рисунок (29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708920"/>
            <a:ext cx="1632181" cy="1224136"/>
          </a:xfrm>
          <a:prstGeom prst="rect">
            <a:avLst/>
          </a:prstGeom>
          <a:noFill/>
        </p:spPr>
      </p:pic>
      <p:pic>
        <p:nvPicPr>
          <p:cNvPr id="1030" name="Picture 6" descr="Машина рисунок для детей - 134 фото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1268760"/>
            <a:ext cx="1524263" cy="1152128"/>
          </a:xfrm>
          <a:prstGeom prst="rect">
            <a:avLst/>
          </a:prstGeom>
          <a:noFill/>
        </p:spPr>
      </p:pic>
      <p:pic>
        <p:nvPicPr>
          <p:cNvPr id="1032" name="Picture 8" descr="Картинки ведро для детей (28 фото) 🔥 Прикольные картинки и юмор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2708920"/>
            <a:ext cx="914957" cy="1221468"/>
          </a:xfrm>
          <a:prstGeom prst="rect">
            <a:avLst/>
          </a:prstGeom>
          <a:noFill/>
        </p:spPr>
      </p:pic>
      <p:sp>
        <p:nvSpPr>
          <p:cNvPr id="1034" name="AutoShape 10" descr="Загадки про Банан для детей с ответам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банан" descr="Детский рисунок банана (66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2636912"/>
            <a:ext cx="1378877" cy="1080120"/>
          </a:xfrm>
          <a:prstGeom prst="rect">
            <a:avLst/>
          </a:prstGeom>
          <a:noFill/>
        </p:spPr>
      </p:pic>
      <p:pic>
        <p:nvPicPr>
          <p:cNvPr id="1040" name="Picture 16" descr="Лук рисунок (64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980728"/>
            <a:ext cx="849244" cy="122413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755576" y="530120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1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15816" y="537321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2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08104" y="5301208"/>
            <a:ext cx="393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3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24328" y="537321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4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2 0.10081 C 0.00278 0.117 0.00157 0.13318 -0.00034 0.14937 C -0.00086 0.24671 -0.00191 0.34382 -0.00191 0.44116 " pathEditMode="relative" ptsTypes="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-1.21387E-6 C 0.01042 -0.00347 0.03178 -0.00624 0.03178 -0.00624 C 0.05713 -0.00555 0.08265 -0.00532 0.10799 -0.00416 C 0.12622 -0.00324 0.14358 0.00278 0.16199 0.00416 C 0.17345 0.00624 0.18386 0.01064 0.19532 0.01272 C 0.21164 0.0215 0.22917 0.03283 0.24445 0.04439 C 0.25122 0.04948 0.26702 0.06705 0.27622 0.06775 C 0.29584 0.06913 0.31529 0.06913 0.3349 0.06983 C 0.34914 0.07353 0.36424 0.08 0.37761 0.08671 C 0.39654 0.09595 0.37379 0.08601 0.3889 0.09503 C 0.39671 0.09989 0.39949 0.09965 0.40799 0.1015 C 0.42605 0.11098 0.44445 0.1163 0.46355 0.12046 C 0.47292 0.12879 0.46286 0.12093 0.47622 0.12694 C 0.49133 0.13364 0.47518 0.12809 0.48733 0.13526 C 0.49185 0.13804 0.49688 0.13942 0.50157 0.14173 C 0.51268 0.15561 0.53039 0.15861 0.54445 0.16486 C 0.55036 0.17272 0.55261 0.17249 0.56042 0.17549 C 0.56355 0.17665 0.5698 0.17965 0.5698 0.17965 C 0.57466 0.1859 0.58126 0.1889 0.58733 0.19237 C 0.5915 0.19468 0.59532 0.19861 0.60001 0.19861 " pathEditMode="relative" ptsTypes="fffffffffffffffffffA">
                                      <p:cBhvr>
                                        <p:cTn id="11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62428E-6 C 0.00191 0.01294 0.00225 0.02497 0.00798 0.03583 C 0.01093 0.04763 0.01614 0.05502 0.02066 0.06543 C 0.03072 0.08832 0.02256 0.07653 0.0302 0.0867 C 0.03628 0.11121 0.04947 0.13664 0.06354 0.15422 C 0.06684 0.16763 0.06232 0.15375 0.07135 0.16693 C 0.07691 0.17502 0.07986 0.18497 0.08576 0.19237 C 0.08958 0.20786 0.08437 0.18867 0.09045 0.20508 C 0.09305 0.21225 0.09218 0.21826 0.09687 0.22404 C 0.10173 0.24346 0.11302 0.25687 0.12222 0.2726 C 0.12586 0.28786 0.12361 0.28161 0.12847 0.29179 C 0.12899 0.29456 0.12899 0.2978 0.1302 0.30011 C 0.13125 0.30219 0.13385 0.30219 0.13489 0.30427 C 0.13715 0.3089 0.13767 0.31815 0.13958 0.32346 " pathEditMode="relative" ptsTypes="fffffffffffffA">
                                      <p:cBhvr>
                                        <p:cTn id="1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90751E-6 C -0.01128 0.01479 -0.02413 0.02358 -0.03802 0.03375 C -0.04687 0.04023 -0.05555 0.05271 -0.0651 0.05687 C -0.06927 0.06266 -0.0743 0.0652 -0.07934 0.06959 C -0.08351 0.07815 -0.09253 0.08763 -0.1 0.09086 C -0.10833 0.09826 -0.11701 0.1015 -0.12691 0.10358 C -0.13594 0.10751 -0.14496 0.11005 -0.15399 0.11398 C -0.16285 0.12208 -0.17222 0.1274 -0.1809 0.13526 C -0.18559 0.13942 -0.18837 0.14335 -0.19358 0.14566 C -0.19826 0.15214 -0.19687 0.1519 -0.20625 0.15422 C -0.20885 0.15491 -0.21163 0.15537 -0.21424 0.1563 C -0.2158 0.15676 -0.21892 0.15838 -0.21892 0.15838 " pathEditMode="relative" ptsTypes="fffffffffffA">
                                      <p:cBhvr>
                                        <p:cTn id="21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3.4104E-6 C -0.0236 0.02543 -0.05954 0.03791 -0.08732 0.05502 C -0.12499 0.07815 -0.08541 0.05711 -0.12065 0.08046 C -0.15451 0.10289 -0.11961 0.07514 -0.15086 0.09734 C -0.16388 0.10659 -0.1743 0.11838 -0.18888 0.12277 C -0.20433 0.13271 -0.22083 0.13872 -0.23506 0.15237 C -0.24548 0.16231 -0.23767 0.15745 -0.25399 0.16277 C -0.25607 0.16346 -0.26041 0.16485 -0.26041 0.16485 C -0.27586 0.16092 -0.28558 0.17156 -0.29999 0.17549 C -0.30763 0.18034 -0.31597 0.18474 -0.32395 0.1882 C -0.32673 0.19075 -0.32881 0.19468 -0.33176 0.19676 C -0.33906 0.20161 -0.34826 0.20208 -0.35555 0.20716 C -0.35763 0.20855 -0.35972 0.21063 -0.36197 0.21156 C -0.36579 0.21317 -0.37083 0.21294 -0.37465 0.21572 C -0.38107 0.22034 -0.38541 0.22774 -0.39218 0.23052 C -0.39374 0.2319 -0.39513 0.23352 -0.39687 0.23468 C -0.39843 0.2356 -0.40034 0.2356 -0.40173 0.23676 C -0.40294 0.23791 -0.40364 0.24 -0.40485 0.24115 C -0.40572 0.24208 -0.40694 0.24254 -0.40798 0.24323 " pathEditMode="relative" ptsTypes="ffffffffffffffffffA">
                                      <p:cBhvr>
                                        <p:cTn id="26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2.08092E-6 C -0.01024 0.01341 -0.02031 0.02381 -0.03333 0.03168 C -0.0493 0.04139 -0.06822 0.04208 -0.0842 0.05064 C -0.09722 0.05757 -0.11006 0.06474 -0.12222 0.07399 C -0.12621 0.07699 -0.12933 0.08185 -0.13333 0.08439 C -0.13732 0.08694 -0.14201 0.0867 -0.146 0.08879 C -0.16492 0.0978 -0.16076 0.09688 -0.18576 0.1015 C -0.20416 0.11353 -0.22326 0.12439 -0.24131 0.13734 C -0.25659 0.14821 -0.27031 0.16277 -0.28576 0.17318 C -0.33003 0.20301 -0.2677 0.16185 -0.31111 0.18798 C -0.32187 0.19445 -0.33333 0.19977 -0.34288 0.20925 C -0.35694 0.22335 -0.35052 0.21965 -0.36024 0.22405 C -0.36423 0.22913 -0.3677 0.23214 -0.37308 0.23468 C -0.38124 0.24555 -0.39114 0.2504 -0.39999 0.25988 C -0.41927 0.28069 -0.43767 0.30012 -0.46024 0.31491 C -0.47378 0.3237 -0.48558 0.33156 -0.49843 0.34243 C -0.50156 0.3452 -0.50798 0.35075 -0.50798 0.35075 C -0.5177 0.34636 -0.521 0.35907 -0.52864 0.36555 C -0.5368 0.37249 -0.546 0.37711 -0.55399 0.38474 C -0.55694 0.38751 -0.56163 0.39283 -0.5651 0.39514 C -0.56666 0.39607 -0.5684 0.39607 -0.56979 0.39746 C -0.57013 0.39792 -0.56979 0.39884 -0.56979 0.39954 " pathEditMode="relative" ptsTypes="fffffffffffffffffffffA">
                                      <p:cBhvr>
                                        <p:cTn id="31" dur="2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0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36</Words>
  <Application>Microsoft Office PowerPoint</Application>
  <PresentationFormat>Экран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Contra</dc:creator>
  <cp:lastModifiedBy>Contra</cp:lastModifiedBy>
  <cp:revision>6</cp:revision>
  <dcterms:created xsi:type="dcterms:W3CDTF">2022-09-13T16:02:00Z</dcterms:created>
  <dcterms:modified xsi:type="dcterms:W3CDTF">2022-09-14T16:22:19Z</dcterms:modified>
</cp:coreProperties>
</file>