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4" r:id="rId6"/>
    <p:sldId id="260" r:id="rId7"/>
    <p:sldId id="258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3" r:id="rId16"/>
    <p:sldId id="274" r:id="rId17"/>
    <p:sldId id="284" r:id="rId18"/>
    <p:sldId id="270" r:id="rId19"/>
    <p:sldId id="278" r:id="rId20"/>
    <p:sldId id="271" r:id="rId21"/>
    <p:sldId id="272" r:id="rId22"/>
    <p:sldId id="276" r:id="rId23"/>
    <p:sldId id="277" r:id="rId24"/>
    <p:sldId id="275" r:id="rId25"/>
    <p:sldId id="280" r:id="rId26"/>
    <p:sldId id="287" r:id="rId27"/>
    <p:sldId id="288" r:id="rId28"/>
    <p:sldId id="289" r:id="rId29"/>
    <p:sldId id="290" r:id="rId30"/>
    <p:sldId id="291" r:id="rId31"/>
    <p:sldId id="292" r:id="rId32"/>
    <p:sldId id="286" r:id="rId33"/>
    <p:sldId id="281" r:id="rId34"/>
    <p:sldId id="282" r:id="rId35"/>
    <p:sldId id="293" r:id="rId36"/>
    <p:sldId id="294" r:id="rId37"/>
    <p:sldId id="295" r:id="rId38"/>
    <p:sldId id="296" r:id="rId39"/>
    <p:sldId id="297" r:id="rId40"/>
    <p:sldId id="298" r:id="rId41"/>
    <p:sldId id="285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299" r:id="rId51"/>
    <p:sldId id="28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268" autoAdjust="0"/>
    <p:restoredTop sz="97439" autoAdjust="0"/>
  </p:normalViewPr>
  <p:slideViewPr>
    <p:cSldViewPr>
      <p:cViewPr varScale="1">
        <p:scale>
          <a:sx n="50" d="100"/>
          <a:sy n="50" d="100"/>
        </p:scale>
        <p:origin x="1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Насекомые</c:v>
                </c:pt>
                <c:pt idx="1">
                  <c:v>Птицы</c:v>
                </c:pt>
                <c:pt idx="2">
                  <c:v>Звери</c:v>
                </c:pt>
                <c:pt idx="3">
                  <c:v>Рыбы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407F48F1-AA28-4DC1-9D95-6D1A13711063}" type="presOf" srcId="{8FDD254B-A7A3-4B97-9FBB-6289B1A1C2D8}" destId="{F714F26A-66E6-47A5-BA72-4D05BE71D5ED}" srcOrd="0" destOrd="0" presId="urn:microsoft.com/office/officeart/2005/8/layout/venn3"/>
    <dgm:cxn modelId="{74EC12B4-9083-4499-A38E-9FF20CEF58B3}" type="presOf" srcId="{D831D0E8-FC2F-417C-8A50-B7132907CF42}" destId="{7639CDC6-C8AB-48DF-84F2-A06C8023F0E7}" srcOrd="0" destOrd="0" presId="urn:microsoft.com/office/officeart/2005/8/layout/venn3"/>
    <dgm:cxn modelId="{A57C7EDD-EBDD-4B97-9B85-610A8E221A60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57A353BC-9560-4BA6-ACD5-F216784BF49E}" type="presOf" srcId="{EF3DA76C-D868-4446-A08E-A80CAB3A147C}" destId="{71C6594F-E037-4259-BCD1-AAD3B842C68C}" srcOrd="0" destOrd="0" presId="urn:microsoft.com/office/officeart/2005/8/layout/venn3"/>
    <dgm:cxn modelId="{A965129C-6A72-4854-912B-89165D84AE60}" type="presOf" srcId="{9E53B189-0707-4064-9012-2711E3FFAF51}" destId="{5E98A81F-6172-48FF-A315-DC20E1D6D860}" srcOrd="0" destOrd="0" presId="urn:microsoft.com/office/officeart/2005/8/layout/venn3"/>
    <dgm:cxn modelId="{98B89C5F-AAA3-4ECA-9112-E44E7F1B99A8}" type="presParOf" srcId="{446CA65D-CB69-46F3-B3D9-11BB3C3F4571}" destId="{5E98A81F-6172-48FF-A315-DC20E1D6D860}" srcOrd="0" destOrd="0" presId="urn:microsoft.com/office/officeart/2005/8/layout/venn3"/>
    <dgm:cxn modelId="{C30E6F91-E5DA-44F7-A4E8-B1CF6EFE8BD9}" type="presParOf" srcId="{446CA65D-CB69-46F3-B3D9-11BB3C3F4571}" destId="{233A0F06-B176-4222-B794-F8A2ACEF7896}" srcOrd="1" destOrd="0" presId="urn:microsoft.com/office/officeart/2005/8/layout/venn3"/>
    <dgm:cxn modelId="{434DB106-A5E4-4B9A-97E8-CDF8D80B9C8C}" type="presParOf" srcId="{446CA65D-CB69-46F3-B3D9-11BB3C3F4571}" destId="{F714F26A-66E6-47A5-BA72-4D05BE71D5ED}" srcOrd="2" destOrd="0" presId="urn:microsoft.com/office/officeart/2005/8/layout/venn3"/>
    <dgm:cxn modelId="{33CE1BC6-191F-4B70-91FA-450DD8148D1E}" type="presParOf" srcId="{446CA65D-CB69-46F3-B3D9-11BB3C3F4571}" destId="{C1BB16E1-7DA5-48EB-B3D7-8BC424EC9F8B}" srcOrd="3" destOrd="0" presId="urn:microsoft.com/office/officeart/2005/8/layout/venn3"/>
    <dgm:cxn modelId="{0143499F-E517-4B33-9704-4541C577EDD2}" type="presParOf" srcId="{446CA65D-CB69-46F3-B3D9-11BB3C3F4571}" destId="{71C6594F-E037-4259-BCD1-AAD3B842C68C}" srcOrd="4" destOrd="0" presId="urn:microsoft.com/office/officeart/2005/8/layout/venn3"/>
    <dgm:cxn modelId="{8164AAC6-19DF-4E25-BFE9-40C1B3A49DAE}" type="presParOf" srcId="{446CA65D-CB69-46F3-B3D9-11BB3C3F4571}" destId="{DEE0814D-27E9-4EA5-92C4-69241B91B41B}" srcOrd="5" destOrd="0" presId="urn:microsoft.com/office/officeart/2005/8/layout/venn3"/>
    <dgm:cxn modelId="{A89FBC34-FBEC-4359-AA32-20B2720B1FF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85C66-5402-4EDB-A3C2-C9548231F9D1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3961134B-FCF9-434F-BBDB-E4BFC4611E2C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2B6AA489-4ADC-46BD-9AD2-C2BADEEC3765}" type="presOf" srcId="{55503469-2CDB-46B9-B6CD-6814AE157330}" destId="{6FC185DC-2AFF-4C48-ABA6-A267AA6D91B6}" srcOrd="0" destOrd="0" presId="urn:microsoft.com/office/officeart/2005/8/layout/venn3"/>
    <dgm:cxn modelId="{6660179D-4B28-4645-A1B2-B5C2C06154D9}" type="presOf" srcId="{CD68ACB4-957B-40B2-9AB7-BA3A4F59C6F2}" destId="{6EF1AF08-9334-480F-9092-2F9E329DD69C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D36F8BE-6DCB-4296-A3B7-232A21089AAA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AC95C03-8478-49E5-95FB-DDD71B45BBE6}" type="presParOf" srcId="{F0D1C6A0-6AE3-4478-BCA0-1963AF8130D5}" destId="{F9C5F6B0-4D31-493A-9460-1EC566C3BB84}" srcOrd="0" destOrd="0" presId="urn:microsoft.com/office/officeart/2005/8/layout/venn3"/>
    <dgm:cxn modelId="{D5B812D9-C9FA-487C-82C3-F6A522617A21}" type="presParOf" srcId="{F0D1C6A0-6AE3-4478-BCA0-1963AF8130D5}" destId="{B842DF3E-E78D-462F-A5CC-E16C67B01821}" srcOrd="1" destOrd="0" presId="urn:microsoft.com/office/officeart/2005/8/layout/venn3"/>
    <dgm:cxn modelId="{A089069A-95F2-477A-916F-2152E2B649AA}" type="presParOf" srcId="{F0D1C6A0-6AE3-4478-BCA0-1963AF8130D5}" destId="{6EF1AF08-9334-480F-9092-2F9E329DD69C}" srcOrd="2" destOrd="0" presId="urn:microsoft.com/office/officeart/2005/8/layout/venn3"/>
    <dgm:cxn modelId="{0196E82C-45BE-410F-8D3E-F2AABD3CBF8B}" type="presParOf" srcId="{F0D1C6A0-6AE3-4478-BCA0-1963AF8130D5}" destId="{B4C4B1EE-0694-4A8B-ADE2-6079FF95B405}" srcOrd="3" destOrd="0" presId="urn:microsoft.com/office/officeart/2005/8/layout/venn3"/>
    <dgm:cxn modelId="{C22B773E-201B-4A3B-932C-C2998D60F0DF}" type="presParOf" srcId="{F0D1C6A0-6AE3-4478-BCA0-1963AF8130D5}" destId="{6FC185DC-2AFF-4C48-ABA6-A267AA6D91B6}" srcOrd="4" destOrd="0" presId="urn:microsoft.com/office/officeart/2005/8/layout/venn3"/>
    <dgm:cxn modelId="{747CC049-533D-4A45-944F-486FD42F276D}" type="presParOf" srcId="{F0D1C6A0-6AE3-4478-BCA0-1963AF8130D5}" destId="{8F737D8B-7FC9-4805-BF3E-0815E46E311C}" srcOrd="5" destOrd="0" presId="urn:microsoft.com/office/officeart/2005/8/layout/venn3"/>
    <dgm:cxn modelId="{79EAA995-5D0F-4CC6-93B1-BCAD6D5EDB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576456"/>
              <a:satOff val="-27551"/>
              <a:lumOff val="71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152912"/>
              <a:satOff val="-55102"/>
              <a:lumOff val="143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7729367"/>
              <a:satOff val="-82653"/>
              <a:lumOff val="2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576456"/>
              <a:satOff val="-27551"/>
              <a:lumOff val="71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152912"/>
              <a:satOff val="-55102"/>
              <a:lumOff val="143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7729367"/>
              <a:satOff val="-82653"/>
              <a:lumOff val="2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2;&#1091;&#1079;&#1085;&#1077;&#1095;&#1080;&#1082;.wav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2;&#1086;&#1084;&#1072;&#1088;.wav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4;&#1091;&#1093;&#1072;.wav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vitebsk.by/data/media/12/kuznechik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hyperlink" Target="http://www.net-allergii.ru/files/pchel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насекомые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9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142984"/>
            <a:ext cx="2709879" cy="234243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а 500 из 6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0694" y="3071810"/>
            <a:ext cx="3643306" cy="3395007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5572132" y="5929330"/>
            <a:ext cx="857256" cy="571504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5400000">
            <a:off x="6607983" y="5679297"/>
            <a:ext cx="214314" cy="14287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Выноска-облако 19"/>
          <p:cNvSpPr/>
          <p:nvPr/>
        </p:nvSpPr>
        <p:spPr>
          <a:xfrm>
            <a:off x="3143240" y="4857760"/>
            <a:ext cx="2643206" cy="1785950"/>
          </a:xfrm>
          <a:prstGeom prst="cloudCallout">
            <a:avLst>
              <a:gd name="adj1" fmla="val -75437"/>
              <a:gd name="adj2" fmla="val -293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всех насекомых шесть ног.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pic>
        <p:nvPicPr>
          <p:cNvPr id="22530" name="Picture 2" descr="Картинка 125 из 161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1000108"/>
            <a:ext cx="3929090" cy="3571900"/>
          </a:xfrm>
          <a:prstGeom prst="rect">
            <a:avLst/>
          </a:prstGeom>
          <a:noFill/>
        </p:spPr>
      </p:pic>
      <p:pic>
        <p:nvPicPr>
          <p:cNvPr id="22532" name="Picture 4" descr="Картинка 189 из 977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214422"/>
            <a:ext cx="3643338" cy="1633693"/>
          </a:xfrm>
          <a:prstGeom prst="rect">
            <a:avLst/>
          </a:prstGeom>
          <a:noFill/>
        </p:spPr>
      </p:pic>
      <p:sp>
        <p:nvSpPr>
          <p:cNvPr id="28" name="Выноска-облако 27"/>
          <p:cNvSpPr/>
          <p:nvPr/>
        </p:nvSpPr>
        <p:spPr>
          <a:xfrm>
            <a:off x="6286512" y="1071546"/>
            <a:ext cx="2714644" cy="1571636"/>
          </a:xfrm>
          <a:prstGeom prst="cloudCallout">
            <a:avLst>
              <a:gd name="adj1" fmla="val -78952"/>
              <a:gd name="adj2" fmla="val -339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тоже насекомые.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22 из 74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бабочка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 из 16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стрекоза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31 из 9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311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643702" y="5572140"/>
            <a:ext cx="2357454" cy="1143008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786874" cy="2786082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насекомые очень разные, у них одни и те же части тела, и у всех насекомых шесть ног. Значит, чтобы узнать, какое животное — насекомое, а какое — нет, надо посчитать его ножки.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428992" y="4786322"/>
            <a:ext cx="2928958" cy="1785950"/>
          </a:xfrm>
          <a:prstGeom prst="cloudCallout">
            <a:avLst>
              <a:gd name="adj1" fmla="val 83329"/>
              <a:gd name="adj2" fmla="val -325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Значит богомол – насекомое!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7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7233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богомол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114 из 60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643050"/>
            <a:ext cx="3524037" cy="2644680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1857364"/>
            <a:ext cx="3571900" cy="1714512"/>
          </a:xfrm>
          <a:prstGeom prst="cloudCallout">
            <a:avLst>
              <a:gd name="adj1" fmla="val 17694"/>
              <a:gd name="adj2" fmla="val 1281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такие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500430" y="4572008"/>
            <a:ext cx="2928958" cy="1785950"/>
          </a:xfrm>
          <a:prstGeom prst="cloudCallout">
            <a:avLst>
              <a:gd name="adj1" fmla="val 81752"/>
              <a:gd name="adj2" fmla="val -237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я посчитаю свои ножки!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6000760" y="928670"/>
            <a:ext cx="2928958" cy="1785950"/>
          </a:xfrm>
          <a:prstGeom prst="cloudCallout">
            <a:avLst>
              <a:gd name="adj1" fmla="val -36333"/>
              <a:gd name="adj2" fmla="val 793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всех насекомых шесть ног!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8 из 27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20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3 из 6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кузнечик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узнеч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6 из 73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пчела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чела.wav">
            <a:hlinkClick r:id="" action="ppaction://media"/>
          </p:cNvPr>
          <p:cNvPicPr>
            <a:picLocks noRot="1" noChangeAspect="1"/>
          </p:cNvPicPr>
          <p:nvPr>
            <a:wavAudioFile r:embed="rId1" name="пчела.wav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323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5072066" cy="614364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000628" y="714356"/>
            <a:ext cx="4000528" cy="3643338"/>
          </a:xfrm>
          <a:prstGeom prst="cloudCallout">
            <a:avLst>
              <a:gd name="adj1" fmla="val 16587"/>
              <a:gd name="adj2" fmla="val 622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мне сказали, что я — насекомое.                             Кто такие насекомые? И правда ли, что я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8 из 6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43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шмель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9 из 110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88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24 из 22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02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омар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11 из 32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муха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мух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4 из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58291" y="-1158290"/>
            <a:ext cx="6858001" cy="917458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286512" y="5715016"/>
            <a:ext cx="271464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клоп - солдатик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57686" y="857232"/>
            <a:ext cx="4572032" cy="1500198"/>
          </a:xfrm>
          <a:prstGeom prst="cloudCallout">
            <a:avLst>
              <a:gd name="adj1" fmla="val 19310"/>
              <a:gd name="adj2" fmla="val 2104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передвигаются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pic>
        <p:nvPicPr>
          <p:cNvPr id="9218" name="Picture 2" descr="Картинка 29 из 264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642918"/>
            <a:ext cx="4670117" cy="6215082"/>
          </a:xfrm>
          <a:prstGeom prst="rect">
            <a:avLst/>
          </a:prstGeom>
          <a:noFill/>
        </p:spPr>
      </p:pic>
      <p:pic>
        <p:nvPicPr>
          <p:cNvPr id="9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714752"/>
            <a:ext cx="1143008" cy="12115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114 из 60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02690" y="3500438"/>
            <a:ext cx="3141309" cy="235745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85794"/>
            <a:ext cx="8572560" cy="3000396"/>
          </a:xfrm>
          <a:prstGeom prst="cloudCallout">
            <a:avLst>
              <a:gd name="adj1" fmla="val -23278"/>
              <a:gd name="adj2" fmla="val 909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насекомые летают – для этого у них есть крылья. Стрекоза может развивать скорость 40 км/ч. Некоторые насекомые ходят, прыгают, ползают. Кузнечик может прыгнуть на расстояние, в 20 раз превышающее длину его тела.  А если он выпустит крылья, то улетит ещё дальше.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а 125 из 161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868" y="4214818"/>
            <a:ext cx="2671781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57686" y="857232"/>
            <a:ext cx="4572032" cy="1500198"/>
          </a:xfrm>
          <a:prstGeom prst="cloudCallout">
            <a:avLst>
              <a:gd name="adj1" fmla="val 16415"/>
              <a:gd name="adj2" fmla="val 1943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питаются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pic>
        <p:nvPicPr>
          <p:cNvPr id="8" name="Picture 2" descr="Картинка 29 из 264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642918"/>
            <a:ext cx="4670117" cy="6215082"/>
          </a:xfrm>
          <a:prstGeom prst="rect">
            <a:avLst/>
          </a:prstGeom>
          <a:noFill/>
        </p:spPr>
      </p:pic>
      <p:pic>
        <p:nvPicPr>
          <p:cNvPr id="12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714752"/>
            <a:ext cx="1143008" cy="12115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85794"/>
            <a:ext cx="8286808" cy="1857388"/>
          </a:xfrm>
          <a:prstGeom prst="cloudCallout">
            <a:avLst>
              <a:gd name="adj1" fmla="val -20849"/>
              <a:gd name="adj2" fmla="val 1769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насекомые питаются по-разному. Одни едят растения, другие – мельчайшую живность, третьи – и то, и другое. Некоторые питаются кровью.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8" name="Picture 4" descr="Картинка 246 из 26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5038">
            <a:off x="3749856" y="4092602"/>
            <a:ext cx="1756383" cy="2456479"/>
          </a:xfrm>
          <a:prstGeom prst="rect">
            <a:avLst/>
          </a:prstGeom>
          <a:noFill/>
        </p:spPr>
      </p:pic>
      <p:pic>
        <p:nvPicPr>
          <p:cNvPr id="6150" name="Picture 6" descr="Картинка 252 из 264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03281">
            <a:off x="5913941" y="2357454"/>
            <a:ext cx="3159529" cy="236964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642918"/>
            <a:ext cx="5500726" cy="1857388"/>
          </a:xfrm>
          <a:prstGeom prst="cloudCallout">
            <a:avLst>
              <a:gd name="adj1" fmla="val -5542"/>
              <a:gd name="adj2" fmla="val 180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Челюсти кузнечика, которыми он откусывает кусочки травы, действуют, как кусачки.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6" name="Picture 2" descr="Картинка 31 из 39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143240" y="2415879"/>
            <a:ext cx="6000760" cy="4442121"/>
          </a:xfrm>
          <a:prstGeom prst="rect">
            <a:avLst/>
          </a:prstGeom>
          <a:noFill/>
        </p:spPr>
      </p:pic>
      <p:pic>
        <p:nvPicPr>
          <p:cNvPr id="9" name="Picture 4" descr="Картинка 114 из 60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818" y="642918"/>
            <a:ext cx="3786182" cy="27860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29256" y="3071810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85720" y="928670"/>
            <a:ext cx="8572560" cy="3857652"/>
          </a:xfrm>
          <a:prstGeom prst="cloudCallout">
            <a:avLst>
              <a:gd name="adj1" fmla="val -22248"/>
              <a:gd name="adj2" fmla="val 6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своих путешествиях по родному лесу, по берегам чистой речки, на зеленых полянах Муравей Вопросик нередко встречал удивительных животных.                                                                                                                   Рассмотрим их. Как вы думаете, какое из них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572164" cy="1785950"/>
          </a:xfrm>
          <a:prstGeom prst="cloudCallout">
            <a:avLst>
              <a:gd name="adj1" fmla="val -8013"/>
              <a:gd name="adj2" fmla="val 2007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Самка комара хоботком, словно шприцем, протыкает кожу и высасывает кровь.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8" name="Picture 4" descr="Картинка 143 из 92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5608737" cy="3235975"/>
          </a:xfrm>
          <a:prstGeom prst="rect">
            <a:avLst/>
          </a:prstGeom>
          <a:noFill/>
        </p:spPr>
      </p:pic>
      <p:pic>
        <p:nvPicPr>
          <p:cNvPr id="49156" name="Picture 4" descr="Картинка 98 из 2178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214422"/>
            <a:ext cx="2928958" cy="193111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429288" cy="1428760"/>
          </a:xfrm>
          <a:prstGeom prst="cloudCallout">
            <a:avLst>
              <a:gd name="adj1" fmla="val -5174"/>
              <a:gd name="adj2" fmla="val 2535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Ротовые  органы мухи впитывают жидкость, как губка собирает воду.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10" name="Picture 6" descr="Картинка 1 из 240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39" y="3239710"/>
            <a:ext cx="5572165" cy="3618290"/>
          </a:xfrm>
          <a:prstGeom prst="rect">
            <a:avLst/>
          </a:prstGeom>
          <a:noFill/>
        </p:spPr>
      </p:pic>
      <p:pic>
        <p:nvPicPr>
          <p:cNvPr id="48130" name="Picture 2" descr="Картинка 3 из 311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928670"/>
            <a:ext cx="3428992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15338" y="3071810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04 из 67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643314"/>
            <a:ext cx="4613109" cy="344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714744" y="1714488"/>
            <a:ext cx="5214974" cy="2071702"/>
          </a:xfrm>
          <a:prstGeom prst="cloudCallout">
            <a:avLst>
              <a:gd name="adj1" fmla="val 20099"/>
              <a:gd name="adj2" fmla="val 1045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 думаете, почему                                       кузнечик зелёный,                         а шмель - пёстрый?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7892" name="Picture 4" descr="Картинка 14 из 67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3571868" cy="3286148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785794"/>
            <a:ext cx="5786478" cy="1714512"/>
          </a:xfrm>
          <a:prstGeom prst="cloudCallout">
            <a:avLst>
              <a:gd name="adj1" fmla="val -9162"/>
              <a:gd name="adj2" fmla="val 202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Безобидного кузнечика не видно в зеленой траве.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Картинка 7 из 67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496"/>
            <a:ext cx="507682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1857388"/>
          </a:xfrm>
          <a:prstGeom prst="cloudCallout">
            <a:avLst>
              <a:gd name="adj1" fmla="val -21515"/>
              <a:gd name="adj2" fmla="val 1283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Вооруженный жалом шмель не прячется, яркой окраской он как бы предупреждает врагов: не прикасайтесь, а то хуже будет!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Картинка 29 из 6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617" y="2857496"/>
            <a:ext cx="5092101" cy="382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6072230" cy="1857388"/>
          </a:xfrm>
          <a:prstGeom prst="cloudCallout">
            <a:avLst>
              <a:gd name="adj1" fmla="val -10035"/>
              <a:gd name="adj2" fmla="val 1741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 в момент опасности выпускает струю едких химических веществ с резким запахом.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Картинка 33 из 9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5076825" cy="383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500858" cy="2143140"/>
          </a:xfrm>
          <a:prstGeom prst="cloudCallout">
            <a:avLst>
              <a:gd name="adj1" fmla="val -11997"/>
              <a:gd name="adj2" fmla="val 1471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количеству видов насекомые – самая богатая группа животных в мире. Они составляют 70 – 75 % всех видов животных, населяющих Землю.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143372" y="2285992"/>
          <a:ext cx="4857784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71538" y="785794"/>
            <a:ext cx="7929618" cy="2143140"/>
          </a:xfrm>
          <a:prstGeom prst="cloudCallout">
            <a:avLst>
              <a:gd name="adj1" fmla="val 18830"/>
              <a:gd name="adj2" fmla="val 1480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Размеры насекомых различны. Как правило, наиболее крупные насекомые родом из жарких стран. Самый крупный в мире жук обитает в Южной Америке. Это жук-геркулес. Его длина 16 см.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4" name="Picture 4" descr="Картинка 17 из 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428868"/>
            <a:ext cx="5929354" cy="442913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488" y="785794"/>
            <a:ext cx="6143668" cy="1571636"/>
          </a:xfrm>
          <a:prstGeom prst="cloudCallout">
            <a:avLst>
              <a:gd name="adj1" fmla="val 10136"/>
              <a:gd name="adj2" fmla="val 2136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Самый крупный жук в нашей стране – уссурийский дровосек, гигант длиной 11 см.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2" name="Picture 4" descr="Картинка 15 из 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47548">
            <a:off x="1282375" y="1335208"/>
            <a:ext cx="3239056" cy="560864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429420" cy="2143140"/>
          </a:xfrm>
          <a:prstGeom prst="cloudCallout">
            <a:avLst>
              <a:gd name="adj1" fmla="val -11997"/>
              <a:gd name="adj2" fmla="val 1471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насекомые – силачи. Стрекоза способна поднять вес в 10 раз больше собственного тела, пчела – в 20 раз, а майский жук – в 24 раза больше.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а 125 из 161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88463" flipH="1">
            <a:off x="6379236" y="1248141"/>
            <a:ext cx="2652200" cy="2411091"/>
          </a:xfrm>
          <a:prstGeom prst="rect">
            <a:avLst/>
          </a:prstGeom>
          <a:noFill/>
        </p:spPr>
      </p:pic>
      <p:pic>
        <p:nvPicPr>
          <p:cNvPr id="54274" name="Picture 2" descr="Картинка 15 из 7046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357562"/>
            <a:ext cx="2357454" cy="2198326"/>
          </a:xfrm>
          <a:prstGeom prst="rect">
            <a:avLst/>
          </a:prstGeom>
          <a:noFill/>
        </p:spPr>
      </p:pic>
      <p:pic>
        <p:nvPicPr>
          <p:cNvPr id="54276" name="Picture 4" descr="Картинка 89 из 12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9190" y="4018392"/>
            <a:ext cx="3786182" cy="283960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5 из 13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гусеница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715040" cy="3000396"/>
          </a:xfrm>
          <a:prstGeom prst="cloudCallout">
            <a:avLst>
              <a:gd name="adj1" fmla="val -6401"/>
              <a:gd name="adj2" fmla="val 995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Муравей способен тащить ношу, которая весит в 52 раза больше его собственного веса, жук-носорог – в 100 раз, а жук-навозник тянет груз в 4210 раз больше, чем весит сам.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 descr="Картинка 17 из 280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214422"/>
            <a:ext cx="2643206" cy="1563027"/>
          </a:xfrm>
          <a:prstGeom prst="rect">
            <a:avLst/>
          </a:prstGeom>
          <a:noFill/>
        </p:spPr>
      </p:pic>
      <p:pic>
        <p:nvPicPr>
          <p:cNvPr id="55300" name="Picture 4" descr="Картинка 10 из 37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71736" y="4786322"/>
            <a:ext cx="3500462" cy="2331453"/>
          </a:xfrm>
          <a:prstGeom prst="rect">
            <a:avLst/>
          </a:prstGeom>
          <a:noFill/>
        </p:spPr>
      </p:pic>
      <p:pic>
        <p:nvPicPr>
          <p:cNvPr id="55302" name="Picture 6" descr="Картинка 18 из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55730">
            <a:off x="5340780" y="3513366"/>
            <a:ext cx="3540260" cy="265519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8 из 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786314" y="857232"/>
            <a:ext cx="421484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Спинка в веснушках.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Ах, как неловко!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покраснела...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3076" name="Picture 4" descr="Картинка 245 из 9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2431420"/>
            <a:ext cx="5072098" cy="430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286412" cy="1643074"/>
          </a:xfrm>
          <a:prstGeom prst="cloudCallout">
            <a:avLst>
              <a:gd name="adj1" fmla="val -23552"/>
              <a:gd name="adj2" fmla="val 220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 погаснет, то зажжётся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Ночью в роще огонёк.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Угадай, как он зовётся?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Золотистый...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2050" name="Picture 2" descr="Картинка 42 из 55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5959757" cy="421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643438" y="857232"/>
            <a:ext cx="4357718" cy="1714512"/>
          </a:xfrm>
          <a:prstGeom prst="cloudCallout">
            <a:avLst>
              <a:gd name="adj1" fmla="val 17842"/>
              <a:gd name="adj2" fmla="val 1923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ромашку у ворот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Опустился вертолёт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Золотистые глаза.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это?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1026" name="Picture 2" descr="Картинка 41 из 16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571744"/>
            <a:ext cx="5438183" cy="416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286412" cy="1643074"/>
          </a:xfrm>
          <a:prstGeom prst="cloudCallout">
            <a:avLst>
              <a:gd name="adj1" fmla="val -23552"/>
              <a:gd name="adj2" fmla="val 220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Долгорукий старичок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уголке сплёл гамачок.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Приглашает: «Мошки!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Отдохните, крошки!»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2466" name="Picture 2" descr="Картинка 29 из 44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906198" y="2357430"/>
            <a:ext cx="5104452" cy="438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643174" y="857232"/>
            <a:ext cx="635798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Спал цветок и вдруг проснулся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Больше спать не захотел.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Шевельнулся, встрепенулся,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Взвился вверх и улетел.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61442" name="Picture 2" descr="Картинка 33 из 725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5457590" cy="409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286412" cy="1643074"/>
          </a:xfrm>
          <a:prstGeom prst="cloudCallout">
            <a:avLst>
              <a:gd name="adj1" fmla="val -23552"/>
              <a:gd name="adj2" fmla="val 220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Летит, пищит,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Ножки длинные тащит,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Случай не упустит: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Сядет и укусит.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0418" name="Picture 2" descr="Картинка 1 из 21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21711"/>
            <a:ext cx="5214942" cy="434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786314" y="857232"/>
            <a:ext cx="421484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Прыгает пружинка –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Зелёная спинка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травы на былинку,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ветку на тропинку.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64514" name="Picture 2" descr="Картинка 3 из 65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500306"/>
            <a:ext cx="5404251" cy="423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643042" y="6286520"/>
            <a:ext cx="7358114" cy="428628"/>
          </a:xfrm>
          <a:prstGeom prst="cloudCallout">
            <a:avLst>
              <a:gd name="adj1" fmla="val -52296"/>
              <a:gd name="adj2" fmla="val -2715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 них не является насекомым?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" name="Picture 4" descr="Картинка 245 из 9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29322" y="785794"/>
            <a:ext cx="2643206" cy="188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Картинка 42 из 55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2626315" cy="18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Картинка 41 из 165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642918"/>
            <a:ext cx="2591736" cy="198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Картинка 29 из 44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3116"/>
            <a:ext cx="2357453" cy="202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33 из 725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429388" y="3286124"/>
            <a:ext cx="2571768" cy="193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Картинка 1 из 217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286256"/>
            <a:ext cx="2214578" cy="184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Картинка 3 из 65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3143248"/>
            <a:ext cx="235745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58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571480"/>
            <a:ext cx="5500726" cy="3857652"/>
          </a:xfrm>
          <a:prstGeom prst="cloudCallout">
            <a:avLst>
              <a:gd name="adj1" fmla="val -20882"/>
              <a:gd name="adj2" fmla="val 707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Мотылек, мотылек,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Сядь поближе на цветок.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Я не сяду на цветок: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тебя в руке сачок.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Мотылек, мотылек,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тебя ловить не стану,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Подойду поближе, гляну,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Посчитаю, сколько ног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тебя, мотылек.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35 из 75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9344" y="1071546"/>
            <a:ext cx="3544655" cy="221457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357422" y="4357694"/>
            <a:ext cx="6429420" cy="2357454"/>
          </a:xfrm>
          <a:prstGeom prst="cloudCallout">
            <a:avLst>
              <a:gd name="adj1" fmla="val 17560"/>
              <a:gd name="adj2" fmla="val -1033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Я и сам могу считать: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Раз, два, три, четыре, пять,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Раз, два, три, четыре, пять…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Сосчитаю, сколько ног,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тебя, дружок!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2 из 44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паук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7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7233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богомол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8 из 749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4714908" cy="2727511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2643182"/>
            <a:ext cx="4500594" cy="1785950"/>
          </a:xfrm>
          <a:prstGeom prst="cloudCallout">
            <a:avLst>
              <a:gd name="adj1" fmla="val -18451"/>
              <a:gd name="adj2" fmla="val 864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 же узнать, какое из этих животных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500562" y="4929198"/>
            <a:ext cx="4357718" cy="1785950"/>
          </a:xfrm>
          <a:prstGeom prst="cloudCallout">
            <a:avLst>
              <a:gd name="adj1" fmla="val 8774"/>
              <a:gd name="adj2" fmla="val -1173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 на меня. Я – насекомое.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8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72074"/>
            <a:ext cx="1143008" cy="1211588"/>
          </a:xfrm>
          <a:prstGeom prst="rect">
            <a:avLst/>
          </a:prstGeom>
          <a:noFill/>
        </p:spPr>
      </p:pic>
      <p:pic>
        <p:nvPicPr>
          <p:cNvPr id="21512" name="Picture 8" descr="Картинка 104 из 749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071546"/>
            <a:ext cx="1500198" cy="121228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а 500 из 6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6000760" cy="55721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5500702"/>
            <a:ext cx="357186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00628" y="5857892"/>
            <a:ext cx="1000132" cy="785818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4071934" y="5143512"/>
            <a:ext cx="428628" cy="14287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86050" y="6215082"/>
            <a:ext cx="1214446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НОГИ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5715016"/>
            <a:ext cx="1071570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ГРУДЬ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5214950"/>
            <a:ext cx="1500198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ХОБОТОК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500570"/>
            <a:ext cx="135732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3143248"/>
            <a:ext cx="128588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УСИКИ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6072206"/>
            <a:ext cx="164307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БРЮШКО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928802"/>
            <a:ext cx="164307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5572132" y="928670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Шевелились у цветка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Все четыре лепестка.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Я сорвать его хотел, —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Он вспорхнул и улетел.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518</Words>
  <Application>Microsoft Office PowerPoint</Application>
  <PresentationFormat>Экран (4:3)</PresentationFormat>
  <Paragraphs>96</Paragraphs>
  <Slides>51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Calibri</vt:lpstr>
      <vt:lpstr>Constantia</vt:lpstr>
      <vt:lpstr>Karmen</vt:lpstr>
      <vt:lpstr>Times New Roman</vt:lpstr>
      <vt:lpstr>Wingdings 2</vt:lpstr>
      <vt:lpstr>Поток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БАБОЧКА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Сергей</cp:lastModifiedBy>
  <cp:revision>40</cp:revision>
  <dcterms:created xsi:type="dcterms:W3CDTF">2009-07-24T22:36:39Z</dcterms:created>
  <dcterms:modified xsi:type="dcterms:W3CDTF">2015-08-24T09:09:06Z</dcterms:modified>
</cp:coreProperties>
</file>