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4" r:id="rId4"/>
    <p:sldId id="262" r:id="rId5"/>
    <p:sldId id="266" r:id="rId6"/>
    <p:sldId id="265" r:id="rId7"/>
    <p:sldId id="261" r:id="rId8"/>
    <p:sldId id="270" r:id="rId9"/>
    <p:sldId id="271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D86E-E6EC-4476-AA8A-7FC17A5842F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64AB-DD68-4504-91F5-FC40FA78F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4AB-DD68-4504-91F5-FC40FA78F4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4AB-DD68-4504-91F5-FC40FA78F4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4AB-DD68-4504-91F5-FC40FA78F4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4AB-DD68-4504-91F5-FC40FA78F4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4AB-DD68-4504-91F5-FC40FA78F4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.jpeg"/><Relationship Id="rId18" Type="http://schemas.openxmlformats.org/officeDocument/2006/relationships/image" Target="../media/image40.jpeg"/><Relationship Id="rId3" Type="http://schemas.openxmlformats.org/officeDocument/2006/relationships/image" Target="../media/image16.png"/><Relationship Id="rId21" Type="http://schemas.openxmlformats.org/officeDocument/2006/relationships/image" Target="../media/image43.jpe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17" Type="http://schemas.openxmlformats.org/officeDocument/2006/relationships/image" Target="../media/image29.jpeg"/><Relationship Id="rId2" Type="http://schemas.openxmlformats.org/officeDocument/2006/relationships/image" Target="../media/image35.jpeg"/><Relationship Id="rId16" Type="http://schemas.openxmlformats.org/officeDocument/2006/relationships/image" Target="../media/image2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37.png"/><Relationship Id="rId19" Type="http://schemas.openxmlformats.org/officeDocument/2006/relationships/image" Target="../media/image41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6.png"/><Relationship Id="rId21" Type="http://schemas.openxmlformats.org/officeDocument/2006/relationships/image" Target="../media/image28.jpeg"/><Relationship Id="rId7" Type="http://schemas.openxmlformats.org/officeDocument/2006/relationships/image" Target="../media/image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7.png"/><Relationship Id="rId19" Type="http://schemas.openxmlformats.org/officeDocument/2006/relationships/image" Target="../media/image26.jpe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6.png"/><Relationship Id="rId21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3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jpeg"/><Relationship Id="rId18" Type="http://schemas.openxmlformats.org/officeDocument/2006/relationships/image" Target="../media/image25.jpeg"/><Relationship Id="rId3" Type="http://schemas.openxmlformats.org/officeDocument/2006/relationships/image" Target="../media/image16.png"/><Relationship Id="rId21" Type="http://schemas.openxmlformats.org/officeDocument/2006/relationships/image" Target="../media/image28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image" Target="../media/image33.jpeg"/><Relationship Id="rId16" Type="http://schemas.openxmlformats.org/officeDocument/2006/relationships/image" Target="../media/image22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23" Type="http://schemas.openxmlformats.org/officeDocument/2006/relationships/image" Target="../media/image24.jpeg"/><Relationship Id="rId10" Type="http://schemas.openxmlformats.org/officeDocument/2006/relationships/image" Target="../media/image34.png"/><Relationship Id="rId19" Type="http://schemas.openxmlformats.org/officeDocument/2006/relationships/image" Target="../media/image26.jpe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20.jpeg"/><Relationship Id="rId2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76875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Дидактические игры 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по лексической теме: 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«Транспорт»</a:t>
            </a:r>
            <a:endParaRPr lang="ru-R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7410" name="Picture 2" descr="Декор | Элементы декора в садики и школы страница 8"/>
          <p:cNvPicPr>
            <a:picLocks noChangeAspect="1" noChangeArrowheads="1"/>
          </p:cNvPicPr>
          <p:nvPr/>
        </p:nvPicPr>
        <p:blipFill>
          <a:blip r:embed="rId2" cstate="print"/>
          <a:srcRect t="11797" b="12368"/>
          <a:stretch>
            <a:fillRect/>
          </a:stretch>
        </p:blipFill>
        <p:spPr bwMode="auto">
          <a:xfrm>
            <a:off x="3639068" y="2852936"/>
            <a:ext cx="4557765" cy="345638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Светло-серый фон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260648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железнодорожный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2" name="ракета" descr="Image result for ракета рисунок | Иллюстрации арт, Космическая тема, Рак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04664"/>
            <a:ext cx="1115616" cy="1002643"/>
          </a:xfrm>
          <a:prstGeom prst="rect">
            <a:avLst/>
          </a:prstGeom>
          <a:noFill/>
        </p:spPr>
      </p:pic>
      <p:pic>
        <p:nvPicPr>
          <p:cNvPr id="16394" name="возд шар" descr="Детский воздушный шар - Воздушные шарики - Картинки PNG - Галер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212976"/>
            <a:ext cx="1432054" cy="1107605"/>
          </a:xfrm>
          <a:prstGeom prst="rect">
            <a:avLst/>
          </a:prstGeom>
          <a:noFill/>
        </p:spPr>
      </p:pic>
      <p:pic>
        <p:nvPicPr>
          <p:cNvPr id="11" name="автомешалка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5" cstate="print"/>
          <a:srcRect l="4200" t="53468" r="3401"/>
          <a:stretch>
            <a:fillRect/>
          </a:stretch>
        </p:blipFill>
        <p:spPr bwMode="auto">
          <a:xfrm>
            <a:off x="7452320" y="1916832"/>
            <a:ext cx="1449114" cy="1031801"/>
          </a:xfrm>
          <a:prstGeom prst="rect">
            <a:avLst/>
          </a:prstGeom>
          <a:noFill/>
        </p:spPr>
      </p:pic>
      <p:pic>
        <p:nvPicPr>
          <p:cNvPr id="4102" name="пожар маш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923928" y="1124744"/>
            <a:ext cx="1257823" cy="828067"/>
          </a:xfrm>
          <a:prstGeom prst="rect">
            <a:avLst/>
          </a:prstGeom>
          <a:noFill/>
        </p:spPr>
      </p:pic>
      <p:pic>
        <p:nvPicPr>
          <p:cNvPr id="4116" name="лег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2051720" y="6065912"/>
            <a:ext cx="1508760" cy="792088"/>
          </a:xfrm>
          <a:prstGeom prst="rect">
            <a:avLst/>
          </a:prstGeom>
          <a:noFill/>
        </p:spPr>
      </p:pic>
      <p:pic>
        <p:nvPicPr>
          <p:cNvPr id="4118" name="автобус" descr="Школьный автобус Cartoon, School Bus s, компактный автомобиль, автомобиль, вид транспорта png thumbna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97152"/>
            <a:ext cx="1149138" cy="979960"/>
          </a:xfrm>
          <a:prstGeom prst="rect">
            <a:avLst/>
          </a:prstGeom>
          <a:noFill/>
        </p:spPr>
      </p:pic>
      <p:pic>
        <p:nvPicPr>
          <p:cNvPr id="4120" name="груз с приц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132856"/>
            <a:ext cx="1440160" cy="1044116"/>
          </a:xfrm>
          <a:prstGeom prst="rect">
            <a:avLst/>
          </a:prstGeom>
          <a:noFill/>
        </p:spPr>
      </p:pic>
      <p:pic>
        <p:nvPicPr>
          <p:cNvPr id="26" name="бульдозер" descr="https://vavav.ru/assets/f8d-buldozery-725x668.png"/>
          <p:cNvPicPr>
            <a:picLocks noChangeAspect="1" noChangeArrowheads="1"/>
          </p:cNvPicPr>
          <p:nvPr/>
        </p:nvPicPr>
        <p:blipFill>
          <a:blip r:embed="rId10" cstate="print"/>
          <a:srcRect l="2138" r="58133"/>
          <a:stretch>
            <a:fillRect/>
          </a:stretch>
        </p:blipFill>
        <p:spPr bwMode="auto">
          <a:xfrm>
            <a:off x="5796136" y="5861567"/>
            <a:ext cx="1187624" cy="996433"/>
          </a:xfrm>
          <a:prstGeom prst="rect">
            <a:avLst/>
          </a:prstGeom>
          <a:noFill/>
        </p:spPr>
      </p:pic>
      <p:pic>
        <p:nvPicPr>
          <p:cNvPr id="5122" name="катер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1" cstate="print"/>
          <a:srcRect t="4628" r="69144" b="78401"/>
          <a:stretch>
            <a:fillRect/>
          </a:stretch>
        </p:blipFill>
        <p:spPr bwMode="auto">
          <a:xfrm>
            <a:off x="251520" y="5877272"/>
            <a:ext cx="1440160" cy="792088"/>
          </a:xfrm>
          <a:prstGeom prst="rect">
            <a:avLst/>
          </a:prstGeom>
          <a:noFill/>
        </p:spPr>
      </p:pic>
      <p:pic>
        <p:nvPicPr>
          <p:cNvPr id="29" name="корабль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1" cstate="print"/>
          <a:srcRect l="67206" t="38028" b="43753"/>
          <a:stretch>
            <a:fillRect/>
          </a:stretch>
        </p:blipFill>
        <p:spPr bwMode="auto">
          <a:xfrm>
            <a:off x="1907704" y="2132856"/>
            <a:ext cx="1814602" cy="1008112"/>
          </a:xfrm>
          <a:prstGeom prst="rect">
            <a:avLst/>
          </a:prstGeom>
          <a:noFill/>
        </p:spPr>
      </p:pic>
      <p:pic>
        <p:nvPicPr>
          <p:cNvPr id="30" name="парусник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2" cstate="print"/>
          <a:srcRect l="35300" t="35300" r="33931" b="39059"/>
          <a:stretch>
            <a:fillRect/>
          </a:stretch>
        </p:blipFill>
        <p:spPr bwMode="auto">
          <a:xfrm>
            <a:off x="467544" y="692696"/>
            <a:ext cx="1403648" cy="1169707"/>
          </a:xfrm>
          <a:prstGeom prst="rect">
            <a:avLst/>
          </a:prstGeom>
          <a:noFill/>
        </p:spPr>
      </p:pic>
      <p:pic>
        <p:nvPicPr>
          <p:cNvPr id="5132" name="скорая" descr="Мини-Плакат вырубной &quot;Машина скорой помощи&quot;.(ФМ1-9751), арт.00-000072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3356992"/>
            <a:ext cx="1586224" cy="1078632"/>
          </a:xfrm>
          <a:prstGeom prst="rect">
            <a:avLst/>
          </a:prstGeom>
          <a:noFill/>
        </p:spPr>
      </p:pic>
      <p:pic>
        <p:nvPicPr>
          <p:cNvPr id="5138" name="полиция" descr="машина металлическая инерционная ГАЗель полиция 1:43 со светом и звуком .  Технопарк СТ-1276-16 - DETIMAG.RU"/>
          <p:cNvPicPr>
            <a:picLocks noChangeAspect="1" noChangeArrowheads="1"/>
          </p:cNvPicPr>
          <p:nvPr/>
        </p:nvPicPr>
        <p:blipFill>
          <a:blip r:embed="rId14" cstate="print"/>
          <a:srcRect t="10890" b="12883"/>
          <a:stretch>
            <a:fillRect/>
          </a:stretch>
        </p:blipFill>
        <p:spPr bwMode="auto">
          <a:xfrm>
            <a:off x="5724128" y="4725144"/>
            <a:ext cx="1322512" cy="1008112"/>
          </a:xfrm>
          <a:prstGeom prst="rect">
            <a:avLst/>
          </a:prstGeom>
          <a:noFill/>
        </p:spPr>
      </p:pic>
      <p:pic>
        <p:nvPicPr>
          <p:cNvPr id="5140" name="самолет" descr="14 карточек Воздуш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15" cstate="print"/>
          <a:srcRect t="17718" b="36214"/>
          <a:stretch>
            <a:fillRect/>
          </a:stretch>
        </p:blipFill>
        <p:spPr bwMode="auto">
          <a:xfrm>
            <a:off x="3995936" y="6137920"/>
            <a:ext cx="1563077" cy="720080"/>
          </a:xfrm>
          <a:prstGeom prst="rect">
            <a:avLst/>
          </a:prstGeom>
          <a:noFill/>
        </p:spPr>
      </p:pic>
      <p:pic>
        <p:nvPicPr>
          <p:cNvPr id="5142" name="автобус 2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16" cstate="print"/>
          <a:srcRect l="52549" t="57880" r="8039" b="7042"/>
          <a:stretch>
            <a:fillRect/>
          </a:stretch>
        </p:blipFill>
        <p:spPr bwMode="auto">
          <a:xfrm>
            <a:off x="5724128" y="3429000"/>
            <a:ext cx="1620180" cy="1080120"/>
          </a:xfrm>
          <a:prstGeom prst="rect">
            <a:avLst/>
          </a:prstGeom>
          <a:noFill/>
        </p:spPr>
      </p:pic>
      <p:pic>
        <p:nvPicPr>
          <p:cNvPr id="46" name="троллейбус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16" cstate="print"/>
          <a:srcRect l="7882" t="8770" r="54019" b="52644"/>
          <a:stretch>
            <a:fillRect/>
          </a:stretch>
        </p:blipFill>
        <p:spPr bwMode="auto">
          <a:xfrm>
            <a:off x="7164288" y="5765465"/>
            <a:ext cx="1440160" cy="1092535"/>
          </a:xfrm>
          <a:prstGeom prst="rect">
            <a:avLst/>
          </a:prstGeom>
          <a:noFill/>
        </p:spPr>
      </p:pic>
      <p:pic>
        <p:nvPicPr>
          <p:cNvPr id="47" name="трамвай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16" cstate="print"/>
          <a:srcRect l="61745" t="5262" r="5412" b="52644"/>
          <a:stretch>
            <a:fillRect/>
          </a:stretch>
        </p:blipFill>
        <p:spPr bwMode="auto">
          <a:xfrm>
            <a:off x="2051720" y="4653136"/>
            <a:ext cx="1368660" cy="1313914"/>
          </a:xfrm>
          <a:prstGeom prst="rect">
            <a:avLst/>
          </a:prstGeom>
          <a:noFill/>
        </p:spPr>
      </p:pic>
      <p:pic>
        <p:nvPicPr>
          <p:cNvPr id="51" name="метро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17" cstate="print"/>
          <a:srcRect l="40879" t="53796" r="41039" b="32951"/>
          <a:stretch>
            <a:fillRect/>
          </a:stretch>
        </p:blipFill>
        <p:spPr bwMode="auto">
          <a:xfrm>
            <a:off x="5580112" y="1988840"/>
            <a:ext cx="1695461" cy="1332148"/>
          </a:xfrm>
          <a:prstGeom prst="rect">
            <a:avLst/>
          </a:prstGeom>
          <a:noFill/>
        </p:spPr>
      </p:pic>
      <p:pic>
        <p:nvPicPr>
          <p:cNvPr id="52" name="электропоезд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17" cstate="print"/>
          <a:srcRect l="63977" t="53656" r="16650" b="33091"/>
          <a:stretch>
            <a:fillRect/>
          </a:stretch>
        </p:blipFill>
        <p:spPr bwMode="auto">
          <a:xfrm>
            <a:off x="3923928" y="3356992"/>
            <a:ext cx="1669276" cy="1224136"/>
          </a:xfrm>
          <a:prstGeom prst="rect">
            <a:avLst/>
          </a:prstGeom>
          <a:noFill/>
        </p:spPr>
      </p:pic>
      <p:pic>
        <p:nvPicPr>
          <p:cNvPr id="53" name="электоропоезд 2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17" cstate="print"/>
          <a:srcRect l="17330" t="76648" r="62005" b="13955"/>
          <a:stretch>
            <a:fillRect/>
          </a:stretch>
        </p:blipFill>
        <p:spPr bwMode="auto">
          <a:xfrm>
            <a:off x="7223787" y="4797152"/>
            <a:ext cx="1920213" cy="936104"/>
          </a:xfrm>
          <a:prstGeom prst="rect">
            <a:avLst/>
          </a:prstGeom>
          <a:noFill/>
        </p:spPr>
      </p:pic>
      <p:pic>
        <p:nvPicPr>
          <p:cNvPr id="54" name="марш такси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17" cstate="print"/>
          <a:srcRect l="40428" t="35503" r="41490" b="51444"/>
          <a:stretch>
            <a:fillRect/>
          </a:stretch>
        </p:blipFill>
        <p:spPr bwMode="auto">
          <a:xfrm>
            <a:off x="312450" y="2276872"/>
            <a:ext cx="1395847" cy="1080120"/>
          </a:xfrm>
          <a:prstGeom prst="rect">
            <a:avLst/>
          </a:prstGeom>
          <a:noFill/>
        </p:spPr>
      </p:pic>
      <p:pic>
        <p:nvPicPr>
          <p:cNvPr id="3" name="товар поезд" descr="ютуб канал для ребенка Почему поезда не могут подниматься в гору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3645024"/>
            <a:ext cx="1777337" cy="999752"/>
          </a:xfrm>
          <a:prstGeom prst="rect">
            <a:avLst/>
          </a:prstGeom>
          <a:noFill/>
        </p:spPr>
      </p:pic>
      <p:pic>
        <p:nvPicPr>
          <p:cNvPr id="4" name="электричка" descr="Картинка для детей. Электричка"/>
          <p:cNvPicPr>
            <a:picLocks noChangeAspect="1" noChangeArrowheads="1"/>
          </p:cNvPicPr>
          <p:nvPr/>
        </p:nvPicPr>
        <p:blipFill>
          <a:blip r:embed="rId19" cstate="print"/>
          <a:srcRect l="3780" r="2105" b="14356"/>
          <a:stretch>
            <a:fillRect/>
          </a:stretch>
        </p:blipFill>
        <p:spPr bwMode="auto">
          <a:xfrm>
            <a:off x="2051720" y="980728"/>
            <a:ext cx="1440160" cy="937025"/>
          </a:xfrm>
          <a:prstGeom prst="rect">
            <a:avLst/>
          </a:prstGeom>
          <a:noFill/>
        </p:spPr>
      </p:pic>
      <p:pic>
        <p:nvPicPr>
          <p:cNvPr id="5" name="паровоз" descr="поезд, поезд клипарт, поезд, старый поезд PNG и вектор пнг для бесплатной  загрузки"/>
          <p:cNvPicPr>
            <a:picLocks noChangeAspect="1" noChangeArrowheads="1"/>
          </p:cNvPicPr>
          <p:nvPr/>
        </p:nvPicPr>
        <p:blipFill>
          <a:blip r:embed="rId20" cstate="print"/>
          <a:srcRect l="15314" r="8115" b="13858"/>
          <a:stretch>
            <a:fillRect/>
          </a:stretch>
        </p:blipFill>
        <p:spPr bwMode="auto">
          <a:xfrm>
            <a:off x="3779912" y="4725144"/>
            <a:ext cx="1488165" cy="1116124"/>
          </a:xfrm>
          <a:prstGeom prst="rect">
            <a:avLst/>
          </a:prstGeom>
          <a:noFill/>
        </p:spPr>
      </p:pic>
      <p:pic>
        <p:nvPicPr>
          <p:cNvPr id="5130" name="монорельс" descr="Монорельсовая дорога в Москве: фото, схема и описание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8104" y="764704"/>
            <a:ext cx="2055963" cy="1051968"/>
          </a:xfrm>
          <a:prstGeom prst="rect">
            <a:avLst/>
          </a:prstGeom>
          <a:noFill/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8711952" y="649796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Молодец!</a:t>
            </a:r>
          </a:p>
        </p:txBody>
      </p:sp>
      <p:pic>
        <p:nvPicPr>
          <p:cNvPr id="3" name="во" descr="Смайлик-эмодзи 👍 'Большой палец вверх' ВК (ВКонтакте), Инстаграм, Ватсап:  код смайла, значение и расшиф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188297" cy="4188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небо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140969"/>
          </a:xfrm>
          <a:prstGeom prst="rect">
            <a:avLst/>
          </a:prstGeom>
          <a:noFill/>
        </p:spPr>
      </p:pic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1839" y="5829758"/>
            <a:ext cx="1792983" cy="1028242"/>
          </a:xfrm>
          <a:prstGeom prst="rect">
            <a:avLst/>
          </a:prstGeom>
          <a:noFill/>
        </p:spPr>
      </p:pic>
      <p:pic>
        <p:nvPicPr>
          <p:cNvPr id="4102" name="пожарная машина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5301208"/>
            <a:ext cx="1585960" cy="1044091"/>
          </a:xfrm>
          <a:prstGeom prst="rect">
            <a:avLst/>
          </a:prstGeom>
          <a:noFill/>
        </p:spPr>
      </p:pic>
      <p:pic>
        <p:nvPicPr>
          <p:cNvPr id="4108" name="экскаватор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8400" r="5501" b="48902"/>
          <a:stretch>
            <a:fillRect/>
          </a:stretch>
        </p:blipFill>
        <p:spPr bwMode="auto">
          <a:xfrm>
            <a:off x="1763688" y="4941168"/>
            <a:ext cx="1224136" cy="1164422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t="60929"/>
          <a:stretch>
            <a:fillRect/>
          </a:stretch>
        </p:blipFill>
        <p:spPr bwMode="auto">
          <a:xfrm>
            <a:off x="7279276" y="3501008"/>
            <a:ext cx="1864724" cy="1167733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b="19001"/>
          <a:stretch>
            <a:fillRect/>
          </a:stretch>
        </p:blipFill>
        <p:spPr bwMode="auto">
          <a:xfrm>
            <a:off x="0" y="5733256"/>
            <a:ext cx="1785333" cy="1124744"/>
          </a:xfrm>
          <a:prstGeom prst="rect">
            <a:avLst/>
          </a:prstGeom>
          <a:noFill/>
        </p:spPr>
      </p:pic>
      <p:pic>
        <p:nvPicPr>
          <p:cNvPr id="4116" name="лег.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7086600" y="5085184"/>
            <a:ext cx="2057400" cy="1080120"/>
          </a:xfrm>
          <a:prstGeom prst="rect">
            <a:avLst/>
          </a:prstGeom>
          <a:noFill/>
        </p:spPr>
      </p:pic>
      <p:pic>
        <p:nvPicPr>
          <p:cNvPr id="4120" name="грузовик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1939180" cy="1405906"/>
          </a:xfrm>
          <a:prstGeom prst="rect">
            <a:avLst/>
          </a:prstGeom>
          <a:noFill/>
        </p:spPr>
      </p:pic>
      <p:pic>
        <p:nvPicPr>
          <p:cNvPr id="5122" name="скорая" descr="Машина скорой помощи. Картинка | Детский сад, Транспорт, Воспитатели"/>
          <p:cNvPicPr>
            <a:picLocks noChangeAspect="1" noChangeArrowheads="1"/>
          </p:cNvPicPr>
          <p:nvPr/>
        </p:nvPicPr>
        <p:blipFill>
          <a:blip r:embed="rId10" cstate="print"/>
          <a:srcRect t="15971"/>
          <a:stretch>
            <a:fillRect/>
          </a:stretch>
        </p:blipFill>
        <p:spPr bwMode="auto">
          <a:xfrm>
            <a:off x="0" y="3501008"/>
            <a:ext cx="1924050" cy="113652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763688" y="260648"/>
            <a:ext cx="56166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Назовите какие машины стоят на автостоянке.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Нажми на картинку транспорта проверь себя. </a:t>
            </a:r>
          </a:p>
        </p:txBody>
      </p:sp>
      <p:pic>
        <p:nvPicPr>
          <p:cNvPr id="5124" name="мотоцикл" descr="Урал» МГ-350: грузовой мотоцикл для деревни | Тракторист-Моторист | Яндекс  Дзе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429000"/>
            <a:ext cx="1739347" cy="104360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5301208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Автоэвакуатор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067944" y="3140968"/>
            <a:ext cx="22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Грузовик с прицепом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51720" y="3140968"/>
            <a:ext cx="118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Мотоцикл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140968"/>
            <a:ext cx="172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Скорая помощь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347864" y="5301208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91680" y="4581128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Экскаватор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24328" y="3140968"/>
            <a:ext cx="11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88024" y="4941168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804321" y="4725144"/>
            <a:ext cx="23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Легковой автомобиль</a:t>
            </a:r>
            <a:endParaRPr lang="ru-RU" dirty="0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небо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140969"/>
          </a:xfrm>
          <a:prstGeom prst="rect">
            <a:avLst/>
          </a:prstGeom>
          <a:noFill/>
        </p:spPr>
      </p:pic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1839" y="5829758"/>
            <a:ext cx="1792983" cy="1028242"/>
          </a:xfrm>
          <a:prstGeom prst="rect">
            <a:avLst/>
          </a:prstGeom>
          <a:noFill/>
        </p:spPr>
      </p:pic>
      <p:pic>
        <p:nvPicPr>
          <p:cNvPr id="4102" name="пожарная машина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5301208"/>
            <a:ext cx="1585960" cy="1044091"/>
          </a:xfrm>
          <a:prstGeom prst="rect">
            <a:avLst/>
          </a:prstGeom>
          <a:noFill/>
        </p:spPr>
      </p:pic>
      <p:pic>
        <p:nvPicPr>
          <p:cNvPr id="4108" name="экскаватор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8400" r="5501" b="48902"/>
          <a:stretch>
            <a:fillRect/>
          </a:stretch>
        </p:blipFill>
        <p:spPr bwMode="auto">
          <a:xfrm>
            <a:off x="1763688" y="4941168"/>
            <a:ext cx="1224136" cy="1164422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t="60929"/>
          <a:stretch>
            <a:fillRect/>
          </a:stretch>
        </p:blipFill>
        <p:spPr bwMode="auto">
          <a:xfrm>
            <a:off x="7279276" y="3501008"/>
            <a:ext cx="1864724" cy="1167733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b="19001"/>
          <a:stretch>
            <a:fillRect/>
          </a:stretch>
        </p:blipFill>
        <p:spPr bwMode="auto">
          <a:xfrm>
            <a:off x="0" y="5733256"/>
            <a:ext cx="1785333" cy="1124744"/>
          </a:xfrm>
          <a:prstGeom prst="rect">
            <a:avLst/>
          </a:prstGeom>
          <a:noFill/>
        </p:spPr>
      </p:pic>
      <p:pic>
        <p:nvPicPr>
          <p:cNvPr id="4116" name="лег.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7086600" y="5085184"/>
            <a:ext cx="2057400" cy="1080120"/>
          </a:xfrm>
          <a:prstGeom prst="rect">
            <a:avLst/>
          </a:prstGeom>
          <a:noFill/>
        </p:spPr>
      </p:pic>
      <p:pic>
        <p:nvPicPr>
          <p:cNvPr id="4120" name="грузовик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1939180" cy="1405906"/>
          </a:xfrm>
          <a:prstGeom prst="rect">
            <a:avLst/>
          </a:prstGeom>
          <a:noFill/>
        </p:spPr>
      </p:pic>
      <p:pic>
        <p:nvPicPr>
          <p:cNvPr id="5122" name="скорая" descr="Машина скорой помощи. Картинка | Детский сад, Транспорт, Воспитатели"/>
          <p:cNvPicPr>
            <a:picLocks noChangeAspect="1" noChangeArrowheads="1"/>
          </p:cNvPicPr>
          <p:nvPr/>
        </p:nvPicPr>
        <p:blipFill>
          <a:blip r:embed="rId10" cstate="print"/>
          <a:srcRect t="15971"/>
          <a:stretch>
            <a:fillRect/>
          </a:stretch>
        </p:blipFill>
        <p:spPr bwMode="auto">
          <a:xfrm>
            <a:off x="0" y="3501008"/>
            <a:ext cx="1924050" cy="1136526"/>
          </a:xfrm>
          <a:prstGeom prst="rect">
            <a:avLst/>
          </a:prstGeom>
          <a:noFill/>
        </p:spPr>
      </p:pic>
      <p:pic>
        <p:nvPicPr>
          <p:cNvPr id="5124" name="мотоцикл" descr="Урал» МГ-350: грузовой мотоцикл для деревни | Тракторист-Моторист | Яндекс  Дзе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429000"/>
            <a:ext cx="1739347" cy="104360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5301208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Автоэвакуатор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067944" y="3140968"/>
            <a:ext cx="22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Грузовик с прицепом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51720" y="3140968"/>
            <a:ext cx="118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Мотоцикл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140968"/>
            <a:ext cx="172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Скорая помощь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347864" y="5301208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91680" y="4581128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Экскаватор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24328" y="3140968"/>
            <a:ext cx="11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88024" y="4941168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804321" y="4725144"/>
            <a:ext cx="23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Легковой автомобиль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332656"/>
            <a:ext cx="53285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 какому виду транспорта относятся эти машины?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331640" y="2348880"/>
            <a:ext cx="633670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Отлично!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Наземный транспорт ездит по земле</a:t>
            </a:r>
            <a:endParaRPr lang="ru-RU" sz="2800" dirty="0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во" descr="Смайлик-эмодзи 👍 'Большой палец вверх' ВК (ВКонтакте), Инстаграм, Ватсап:  код смайла, значение и расшифров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6165304"/>
            <a:ext cx="443881" cy="443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6369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пассажирский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832" y="5733256"/>
            <a:ext cx="1961257" cy="1124744"/>
          </a:xfrm>
          <a:prstGeom prst="rect">
            <a:avLst/>
          </a:prstGeom>
          <a:noFill/>
        </p:spPr>
      </p:pic>
      <p:pic>
        <p:nvPicPr>
          <p:cNvPr id="4102" name="пожарная машина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5301208"/>
            <a:ext cx="1585960" cy="1044091"/>
          </a:xfrm>
          <a:prstGeom prst="rect">
            <a:avLst/>
          </a:prstGeom>
          <a:noFill/>
        </p:spPr>
      </p:pic>
      <p:pic>
        <p:nvPicPr>
          <p:cNvPr id="4108" name="экскаватор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8400" r="5501" b="48902"/>
          <a:stretch>
            <a:fillRect/>
          </a:stretch>
        </p:blipFill>
        <p:spPr bwMode="auto">
          <a:xfrm>
            <a:off x="1835696" y="4725144"/>
            <a:ext cx="1296144" cy="123291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t="60929"/>
          <a:stretch>
            <a:fillRect/>
          </a:stretch>
        </p:blipFill>
        <p:spPr bwMode="auto">
          <a:xfrm>
            <a:off x="7279276" y="3645024"/>
            <a:ext cx="1864724" cy="1167733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b="19001"/>
          <a:stretch>
            <a:fillRect/>
          </a:stretch>
        </p:blipFill>
        <p:spPr bwMode="auto">
          <a:xfrm>
            <a:off x="0" y="5733256"/>
            <a:ext cx="1785333" cy="1124744"/>
          </a:xfrm>
          <a:prstGeom prst="rect">
            <a:avLst/>
          </a:prstGeom>
          <a:noFill/>
        </p:spPr>
      </p:pic>
      <p:pic>
        <p:nvPicPr>
          <p:cNvPr id="4116" name="лег.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7086600" y="5013176"/>
            <a:ext cx="2057400" cy="1080120"/>
          </a:xfrm>
          <a:prstGeom prst="rect">
            <a:avLst/>
          </a:prstGeom>
          <a:noFill/>
        </p:spPr>
      </p:pic>
      <p:pic>
        <p:nvPicPr>
          <p:cNvPr id="4120" name="грузовик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1939180" cy="1405906"/>
          </a:xfrm>
          <a:prstGeom prst="rect">
            <a:avLst/>
          </a:prstGeom>
          <a:noFill/>
        </p:spPr>
      </p:pic>
      <p:pic>
        <p:nvPicPr>
          <p:cNvPr id="5122" name="скорая" descr="Машина скорой помощи. Картинка | Детский сад, Транспорт, Воспитатели"/>
          <p:cNvPicPr>
            <a:picLocks noChangeAspect="1" noChangeArrowheads="1"/>
          </p:cNvPicPr>
          <p:nvPr/>
        </p:nvPicPr>
        <p:blipFill>
          <a:blip r:embed="rId10" cstate="print"/>
          <a:srcRect t="15971"/>
          <a:stretch>
            <a:fillRect/>
          </a:stretch>
        </p:blipFill>
        <p:spPr bwMode="auto">
          <a:xfrm>
            <a:off x="0" y="3501008"/>
            <a:ext cx="1924050" cy="1136526"/>
          </a:xfrm>
          <a:prstGeom prst="rect">
            <a:avLst/>
          </a:prstGeom>
          <a:noFill/>
        </p:spPr>
      </p:pic>
      <p:pic>
        <p:nvPicPr>
          <p:cNvPr id="5124" name="мотоцикл" descr="Урал» МГ-350: грузовой мотоцикл для деревни | Тракторист-Моторист | Яндекс  Дзе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429000"/>
            <a:ext cx="1739347" cy="1043608"/>
          </a:xfrm>
          <a:prstGeom prst="rect">
            <a:avLst/>
          </a:prstGeom>
          <a:noFill/>
        </p:spPr>
      </p:pic>
      <p:pic>
        <p:nvPicPr>
          <p:cNvPr id="4" name="пассажир" descr="Мальчик шаржа давая вам большие пальцы руки вверх Иллюстрация вектора -  иллюстрации насчитывающей : 33236570"/>
          <p:cNvPicPr>
            <a:picLocks noChangeAspect="1" noChangeArrowheads="1"/>
          </p:cNvPicPr>
          <p:nvPr/>
        </p:nvPicPr>
        <p:blipFill>
          <a:blip r:embed="rId12" cstate="print"/>
          <a:srcRect l="21124" r="20785"/>
          <a:stretch>
            <a:fillRect/>
          </a:stretch>
        </p:blipFill>
        <p:spPr bwMode="auto">
          <a:xfrm>
            <a:off x="3995936" y="764704"/>
            <a:ext cx="1008112" cy="151216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во" descr="Смайлик-эмодзи 👍 'Большой палец вверх' ВК (ВКонтакте), Инстаграм, Ватсап:  код смайла, значение и расшифров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6165304"/>
            <a:ext cx="443881" cy="44388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99592" y="2492896"/>
            <a:ext cx="7200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Отлично!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Пассажирский транспорт перевозит людей</a:t>
            </a:r>
            <a:endParaRPr lang="ru-RU" sz="2800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4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-0.08973 C -0.04844 -0.1635 -0.06823 -0.23728 -0.07621 -0.26595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4681E-6 C -0.0224 -0.21022 -0.0448 -0.42021 -0.05382 -0.50416 " pathEditMode="relative" ptsTypes="aA">
                                      <p:cBhvr>
                                        <p:cTn id="10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68 C 0.03733 -0.24422 0.06389 -0.42045 0.07448 -0.4909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369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специальный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832" y="5733256"/>
            <a:ext cx="1961257" cy="1124744"/>
          </a:xfrm>
          <a:prstGeom prst="rect">
            <a:avLst/>
          </a:prstGeom>
          <a:noFill/>
        </p:spPr>
      </p:pic>
      <p:pic>
        <p:nvPicPr>
          <p:cNvPr id="4102" name="пожарная машина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5301208"/>
            <a:ext cx="1585960" cy="1044091"/>
          </a:xfrm>
          <a:prstGeom prst="rect">
            <a:avLst/>
          </a:prstGeom>
          <a:noFill/>
        </p:spPr>
      </p:pic>
      <p:pic>
        <p:nvPicPr>
          <p:cNvPr id="4108" name="экскаватор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8400" r="5501" b="48902"/>
          <a:stretch>
            <a:fillRect/>
          </a:stretch>
        </p:blipFill>
        <p:spPr bwMode="auto">
          <a:xfrm>
            <a:off x="1835696" y="4725144"/>
            <a:ext cx="1296144" cy="123291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t="60929"/>
          <a:stretch>
            <a:fillRect/>
          </a:stretch>
        </p:blipFill>
        <p:spPr bwMode="auto">
          <a:xfrm>
            <a:off x="7279276" y="3645024"/>
            <a:ext cx="1864724" cy="1167733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b="19001"/>
          <a:stretch>
            <a:fillRect/>
          </a:stretch>
        </p:blipFill>
        <p:spPr bwMode="auto">
          <a:xfrm>
            <a:off x="0" y="5733256"/>
            <a:ext cx="1785333" cy="1124744"/>
          </a:xfrm>
          <a:prstGeom prst="rect">
            <a:avLst/>
          </a:prstGeom>
          <a:noFill/>
        </p:spPr>
      </p:pic>
      <p:pic>
        <p:nvPicPr>
          <p:cNvPr id="4116" name="лег.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7086600" y="5013176"/>
            <a:ext cx="2057400" cy="1080120"/>
          </a:xfrm>
          <a:prstGeom prst="rect">
            <a:avLst/>
          </a:prstGeom>
          <a:noFill/>
        </p:spPr>
      </p:pic>
      <p:pic>
        <p:nvPicPr>
          <p:cNvPr id="4120" name="грузовик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1939180" cy="1405906"/>
          </a:xfrm>
          <a:prstGeom prst="rect">
            <a:avLst/>
          </a:prstGeom>
          <a:noFill/>
        </p:spPr>
      </p:pic>
      <p:pic>
        <p:nvPicPr>
          <p:cNvPr id="5122" name="скорая" descr="Машина скорой помощи. Картинка | Детский сад, Транспорт, Воспитатели"/>
          <p:cNvPicPr>
            <a:picLocks noChangeAspect="1" noChangeArrowheads="1"/>
          </p:cNvPicPr>
          <p:nvPr/>
        </p:nvPicPr>
        <p:blipFill>
          <a:blip r:embed="rId10" cstate="print"/>
          <a:srcRect t="15971"/>
          <a:stretch>
            <a:fillRect/>
          </a:stretch>
        </p:blipFill>
        <p:spPr bwMode="auto">
          <a:xfrm>
            <a:off x="0" y="3501008"/>
            <a:ext cx="1924050" cy="1136526"/>
          </a:xfrm>
          <a:prstGeom prst="rect">
            <a:avLst/>
          </a:prstGeom>
          <a:noFill/>
        </p:spPr>
      </p:pic>
      <p:pic>
        <p:nvPicPr>
          <p:cNvPr id="5124" name="мотоцикл" descr="Урал» МГ-350: грузовой мотоцикл для деревни | Тракторист-Моторист | Яндекс  Дзе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429000"/>
            <a:ext cx="1739347" cy="1043608"/>
          </a:xfrm>
          <a:prstGeom prst="rect">
            <a:avLst/>
          </a:prstGeom>
          <a:noFill/>
        </p:spPr>
      </p:pic>
      <p:pic>
        <p:nvPicPr>
          <p:cNvPr id="15362" name="во" descr="Смайлик-эмодзи 👍 'Большой палец вверх' ВК (ВКонтакте), Инстаграм, Ватсап:  код смайла, значение и расшифровк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6165304"/>
            <a:ext cx="443881" cy="443881"/>
          </a:xfrm>
          <a:prstGeom prst="rect">
            <a:avLst/>
          </a:prstGeom>
          <a:noFill/>
        </p:spPr>
      </p:pic>
      <p:pic>
        <p:nvPicPr>
          <p:cNvPr id="31746" name="Picture 2" descr="Проблесковая аварийная лампа - MFL100 - QLight - L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836712"/>
            <a:ext cx="985292" cy="115212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195736" y="2492896"/>
            <a:ext cx="460851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Отлично!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Специальный транспорт</a:t>
            </a:r>
            <a:endParaRPr lang="ru-RU" sz="2800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6725E-6 C -0.06285 -0.20074 -0.1257 -0.40125 -0.15087 -0.4815 " pathEditMode="relative" ptsTypes="aA">
                                      <p:cBhvr>
                                        <p:cTn id="10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947E-6 C 0.08073 -0.23289 0.16145 -0.46578 0.19392 -0.55944 " pathEditMode="relative" ptsTypes="aA">
                                      <p:cBhvr>
                                        <p:cTn id="10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3284E-6 C 0.15833 -0.05828 0.31667 -0.11632 0.38004 -0.13945 " pathEditMode="relative" ptsTypes="aA">
                                      <p:cBhvr>
                                        <p:cTn id="1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6369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грузовой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832" y="5733256"/>
            <a:ext cx="1961257" cy="1124744"/>
          </a:xfrm>
          <a:prstGeom prst="rect">
            <a:avLst/>
          </a:prstGeom>
          <a:noFill/>
        </p:spPr>
      </p:pic>
      <p:pic>
        <p:nvPicPr>
          <p:cNvPr id="4102" name="пожарная машина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5301208"/>
            <a:ext cx="1585960" cy="1044091"/>
          </a:xfrm>
          <a:prstGeom prst="rect">
            <a:avLst/>
          </a:prstGeom>
          <a:noFill/>
        </p:spPr>
      </p:pic>
      <p:pic>
        <p:nvPicPr>
          <p:cNvPr id="4108" name="экскаватор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8400" r="5501" b="48902"/>
          <a:stretch>
            <a:fillRect/>
          </a:stretch>
        </p:blipFill>
        <p:spPr bwMode="auto">
          <a:xfrm>
            <a:off x="1835696" y="4725144"/>
            <a:ext cx="1296144" cy="123291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t="60929"/>
          <a:stretch>
            <a:fillRect/>
          </a:stretch>
        </p:blipFill>
        <p:spPr bwMode="auto">
          <a:xfrm>
            <a:off x="7279276" y="3645024"/>
            <a:ext cx="1864724" cy="1167733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b="19001"/>
          <a:stretch>
            <a:fillRect/>
          </a:stretch>
        </p:blipFill>
        <p:spPr bwMode="auto">
          <a:xfrm>
            <a:off x="0" y="5733256"/>
            <a:ext cx="1785333" cy="1124744"/>
          </a:xfrm>
          <a:prstGeom prst="rect">
            <a:avLst/>
          </a:prstGeom>
          <a:noFill/>
        </p:spPr>
      </p:pic>
      <p:pic>
        <p:nvPicPr>
          <p:cNvPr id="4116" name="лег. авто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7086600" y="5013176"/>
            <a:ext cx="2057400" cy="1080120"/>
          </a:xfrm>
          <a:prstGeom prst="rect">
            <a:avLst/>
          </a:prstGeom>
          <a:noFill/>
        </p:spPr>
      </p:pic>
      <p:pic>
        <p:nvPicPr>
          <p:cNvPr id="4120" name="грузовик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1939180" cy="1405906"/>
          </a:xfrm>
          <a:prstGeom prst="rect">
            <a:avLst/>
          </a:prstGeom>
          <a:noFill/>
        </p:spPr>
      </p:pic>
      <p:pic>
        <p:nvPicPr>
          <p:cNvPr id="5122" name="скорая" descr="Машина скорой помощи. Картинка | Детский сад, Транспорт, Воспитатели"/>
          <p:cNvPicPr>
            <a:picLocks noChangeAspect="1" noChangeArrowheads="1"/>
          </p:cNvPicPr>
          <p:nvPr/>
        </p:nvPicPr>
        <p:blipFill>
          <a:blip r:embed="rId10" cstate="print"/>
          <a:srcRect t="15971"/>
          <a:stretch>
            <a:fillRect/>
          </a:stretch>
        </p:blipFill>
        <p:spPr bwMode="auto">
          <a:xfrm>
            <a:off x="0" y="3501008"/>
            <a:ext cx="1924050" cy="1136526"/>
          </a:xfrm>
          <a:prstGeom prst="rect">
            <a:avLst/>
          </a:prstGeom>
          <a:noFill/>
        </p:spPr>
      </p:pic>
      <p:pic>
        <p:nvPicPr>
          <p:cNvPr id="5124" name="мотоцикл" descr="Урал» МГ-350: грузовой мотоцикл для деревни | Тракторист-Моторист | Яндекс  Дзе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429000"/>
            <a:ext cx="1739347" cy="1043608"/>
          </a:xfrm>
          <a:prstGeom prst="rect">
            <a:avLst/>
          </a:prstGeom>
          <a:noFill/>
        </p:spPr>
      </p:pic>
      <p:pic>
        <p:nvPicPr>
          <p:cNvPr id="15362" name="во" descr="Смайлик-эмодзи 👍 'Большой палец вверх' ВК (ВКонтакте), Инстаграм, Ватсап:  код смайла, значение и расшифровк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6165304"/>
            <a:ext cx="443881" cy="443881"/>
          </a:xfrm>
          <a:prstGeom prst="rect">
            <a:avLst/>
          </a:prstGeom>
          <a:noFill/>
        </p:spPr>
      </p:pic>
      <p:pic>
        <p:nvPicPr>
          <p:cNvPr id="33794" name="Picture 2" descr="Строительные затирки HAGAst купить в Черноголовк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836712"/>
            <a:ext cx="1345332" cy="1345332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619672" y="2492896"/>
            <a:ext cx="597666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Отлично!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Грузовой транспорт перевозит грузы</a:t>
            </a:r>
            <a:endParaRPr lang="ru-RU" sz="2800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14524E-7 C 0.10903 -0.15819 0.21806 -0.31615 0.26163 -0.37928 " pathEditMode="relative" ptsTypes="aA">
                                      <p:cBhvr>
                                        <p:cTn id="2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278E-6 C -0.14636 -0.08812 -0.29236 -0.176 -0.3507 -0.210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965E-6 C 0.03646 -0.26226 0.07309 -0.52429 0.08768 -0.62928 " pathEditMode="relative" ptsTypes="aA">
                                      <p:cBhvr>
                                        <p:cTn id="3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Почему небо синее - объяснение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770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0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воздушный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2" name="ракета" descr="Image result for ракета рисунок | Иллюстрации арт, Космическая тема, Ракет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76672"/>
            <a:ext cx="1115616" cy="1002643"/>
          </a:xfrm>
          <a:prstGeom prst="rect">
            <a:avLst/>
          </a:prstGeom>
          <a:noFill/>
        </p:spPr>
      </p:pic>
      <p:pic>
        <p:nvPicPr>
          <p:cNvPr id="16394" name="возд шар" descr="Детский воздушный шар - Воздушные шарики - Картинки PNG - Галер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432054" cy="1107605"/>
          </a:xfrm>
          <a:prstGeom prst="rect">
            <a:avLst/>
          </a:prstGeom>
          <a:noFill/>
        </p:spPr>
      </p:pic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20072" y="1412776"/>
            <a:ext cx="1381193" cy="792088"/>
          </a:xfrm>
          <a:prstGeom prst="rect">
            <a:avLst/>
          </a:prstGeom>
          <a:noFill/>
        </p:spPr>
      </p:pic>
      <p:pic>
        <p:nvPicPr>
          <p:cNvPr id="4100" name="трактор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6300" r="7601" b="57493"/>
          <a:stretch>
            <a:fillRect/>
          </a:stretch>
        </p:blipFill>
        <p:spPr bwMode="auto">
          <a:xfrm>
            <a:off x="5652120" y="4581128"/>
            <a:ext cx="1404970" cy="980728"/>
          </a:xfrm>
          <a:prstGeom prst="rect">
            <a:avLst/>
          </a:prstGeom>
          <a:noFill/>
        </p:spPr>
      </p:pic>
      <p:pic>
        <p:nvPicPr>
          <p:cNvPr id="11" name="автосмеситель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/>
          <a:srcRect l="4200" t="53468" r="3401"/>
          <a:stretch>
            <a:fillRect/>
          </a:stretch>
        </p:blipFill>
        <p:spPr bwMode="auto">
          <a:xfrm>
            <a:off x="3635896" y="3645024"/>
            <a:ext cx="1449114" cy="1031801"/>
          </a:xfrm>
          <a:prstGeom prst="rect">
            <a:avLst/>
          </a:prstGeom>
          <a:noFill/>
        </p:spPr>
      </p:pic>
      <p:pic>
        <p:nvPicPr>
          <p:cNvPr id="4102" name="пожар маш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67544" y="188640"/>
            <a:ext cx="1257823" cy="82806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60929"/>
          <a:stretch>
            <a:fillRect/>
          </a:stretch>
        </p:blipFill>
        <p:spPr bwMode="auto">
          <a:xfrm>
            <a:off x="7380312" y="3645024"/>
            <a:ext cx="1474207" cy="923182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b="19001"/>
          <a:stretch>
            <a:fillRect/>
          </a:stretch>
        </p:blipFill>
        <p:spPr bwMode="auto">
          <a:xfrm>
            <a:off x="5364088" y="2420888"/>
            <a:ext cx="1485900" cy="936104"/>
          </a:xfrm>
          <a:prstGeom prst="rect">
            <a:avLst/>
          </a:prstGeom>
          <a:noFill/>
        </p:spPr>
      </p:pic>
      <p:pic>
        <p:nvPicPr>
          <p:cNvPr id="4116" name="лег автом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0" y="6065912"/>
            <a:ext cx="1508760" cy="792088"/>
          </a:xfrm>
          <a:prstGeom prst="rect">
            <a:avLst/>
          </a:prstGeom>
          <a:noFill/>
        </p:spPr>
      </p:pic>
      <p:pic>
        <p:nvPicPr>
          <p:cNvPr id="4120" name="груз с прицеп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3645024"/>
            <a:ext cx="1390499" cy="1008112"/>
          </a:xfrm>
          <a:prstGeom prst="rect">
            <a:avLst/>
          </a:prstGeom>
          <a:noFill/>
        </p:spPr>
      </p:pic>
      <p:pic>
        <p:nvPicPr>
          <p:cNvPr id="4122" name="вертолет" descr="картинки Развивающие карточки Транспорт Воздушный транспорт скачать и  распечатать онлайн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22"/>
          <a:stretch>
            <a:fillRect/>
          </a:stretch>
        </p:blipFill>
        <p:spPr bwMode="auto">
          <a:xfrm>
            <a:off x="2051720" y="1412776"/>
            <a:ext cx="1525344" cy="946127"/>
          </a:xfrm>
          <a:prstGeom prst="rect">
            <a:avLst/>
          </a:prstGeom>
          <a:noFill/>
        </p:spPr>
      </p:pic>
      <p:pic>
        <p:nvPicPr>
          <p:cNvPr id="4124" name="дирижабль" descr="Ретро дирижабль: стоковые фото, изображения | Скачать Ретро дирижабль  картинки на Depositphotos"/>
          <p:cNvPicPr>
            <a:picLocks noChangeAspect="1" noChangeArrowheads="1"/>
          </p:cNvPicPr>
          <p:nvPr/>
        </p:nvPicPr>
        <p:blipFill>
          <a:blip r:embed="rId13" cstate="print"/>
          <a:srcRect l="1923" t="14301" r="9615" b="21448"/>
          <a:stretch>
            <a:fillRect/>
          </a:stretch>
        </p:blipFill>
        <p:spPr bwMode="auto">
          <a:xfrm>
            <a:off x="5364088" y="3573016"/>
            <a:ext cx="1794199" cy="936104"/>
          </a:xfrm>
          <a:prstGeom prst="rect">
            <a:avLst/>
          </a:prstGeom>
          <a:noFill/>
        </p:spPr>
      </p:pic>
      <p:pic>
        <p:nvPicPr>
          <p:cNvPr id="5122" name="катер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4" cstate="print"/>
          <a:srcRect t="4628" r="69144" b="78401"/>
          <a:stretch>
            <a:fillRect/>
          </a:stretch>
        </p:blipFill>
        <p:spPr bwMode="auto">
          <a:xfrm>
            <a:off x="2051720" y="6065912"/>
            <a:ext cx="1440160" cy="792088"/>
          </a:xfrm>
          <a:prstGeom prst="rect">
            <a:avLst/>
          </a:prstGeom>
          <a:noFill/>
        </p:spPr>
      </p:pic>
      <p:pic>
        <p:nvPicPr>
          <p:cNvPr id="29" name="корабль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06" t="35599" b="41324"/>
          <a:stretch>
            <a:fillRect/>
          </a:stretch>
        </p:blipFill>
        <p:spPr bwMode="auto">
          <a:xfrm>
            <a:off x="1907704" y="2492896"/>
            <a:ext cx="1330253" cy="936104"/>
          </a:xfrm>
          <a:prstGeom prst="rect">
            <a:avLst/>
          </a:prstGeom>
          <a:noFill/>
        </p:spPr>
      </p:pic>
      <p:pic>
        <p:nvPicPr>
          <p:cNvPr id="30" name="парусниник 2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4" cstate="print"/>
          <a:srcRect l="35300" t="35300" r="33931" b="39059"/>
          <a:stretch>
            <a:fillRect/>
          </a:stretch>
        </p:blipFill>
        <p:spPr bwMode="auto">
          <a:xfrm>
            <a:off x="7668344" y="4509120"/>
            <a:ext cx="1296144" cy="1080120"/>
          </a:xfrm>
          <a:prstGeom prst="rect">
            <a:avLst/>
          </a:prstGeom>
          <a:noFill/>
        </p:spPr>
      </p:pic>
      <p:pic>
        <p:nvPicPr>
          <p:cNvPr id="31" name="лодка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24" r="67562" b="42853"/>
          <a:stretch>
            <a:fillRect/>
          </a:stretch>
        </p:blipFill>
        <p:spPr bwMode="auto">
          <a:xfrm>
            <a:off x="3779912" y="1628800"/>
            <a:ext cx="1296144" cy="792088"/>
          </a:xfrm>
          <a:prstGeom prst="rect">
            <a:avLst/>
          </a:prstGeom>
          <a:noFill/>
        </p:spPr>
      </p:pic>
      <p:pic>
        <p:nvPicPr>
          <p:cNvPr id="39" name="теплоход" descr="18 карточек Вод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2" t="37715" r="51286" b="42830"/>
          <a:stretch>
            <a:fillRect/>
          </a:stretch>
        </p:blipFill>
        <p:spPr bwMode="auto">
          <a:xfrm>
            <a:off x="251520" y="3573016"/>
            <a:ext cx="1368152" cy="936104"/>
          </a:xfrm>
          <a:prstGeom prst="rect">
            <a:avLst/>
          </a:prstGeom>
          <a:noFill/>
        </p:spPr>
      </p:pic>
      <p:pic>
        <p:nvPicPr>
          <p:cNvPr id="5132" name="скорая" descr="Мини-Плакат вырубной &quot;Машина скорой помощи&quot;.(ФМ1-9751), арт.00-000072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725144"/>
            <a:ext cx="1586224" cy="1078632"/>
          </a:xfrm>
          <a:prstGeom prst="rect">
            <a:avLst/>
          </a:prstGeom>
          <a:noFill/>
        </p:spPr>
      </p:pic>
      <p:pic>
        <p:nvPicPr>
          <p:cNvPr id="5134" name="полиция" descr="Игрушка модель машины 1:34-39 LADA Kalina МИЛИЦИЯ ДПС. (42383PB)"/>
          <p:cNvPicPr>
            <a:picLocks noChangeAspect="1" noChangeArrowheads="1"/>
          </p:cNvPicPr>
          <p:nvPr/>
        </p:nvPicPr>
        <p:blipFill>
          <a:blip r:embed="rId19" cstate="print"/>
          <a:srcRect t="15291" b="18449"/>
          <a:stretch>
            <a:fillRect/>
          </a:stretch>
        </p:blipFill>
        <p:spPr bwMode="auto">
          <a:xfrm>
            <a:off x="3779912" y="5921896"/>
            <a:ext cx="1412776" cy="936104"/>
          </a:xfrm>
          <a:prstGeom prst="rect">
            <a:avLst/>
          </a:prstGeom>
          <a:noFill/>
        </p:spPr>
      </p:pic>
      <p:pic>
        <p:nvPicPr>
          <p:cNvPr id="5140" name="самолет" descr="14 карточек Воздуш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18" b="36214"/>
          <a:stretch>
            <a:fillRect/>
          </a:stretch>
        </p:blipFill>
        <p:spPr bwMode="auto">
          <a:xfrm>
            <a:off x="3491880" y="2708920"/>
            <a:ext cx="1563077" cy="720080"/>
          </a:xfrm>
          <a:prstGeom prst="rect">
            <a:avLst/>
          </a:prstGeom>
          <a:noFill/>
        </p:spPr>
      </p:pic>
      <p:pic>
        <p:nvPicPr>
          <p:cNvPr id="46" name="тролейбус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21" cstate="print"/>
          <a:srcRect l="7882" t="8770" r="54019" b="52644"/>
          <a:stretch>
            <a:fillRect/>
          </a:stretch>
        </p:blipFill>
        <p:spPr bwMode="auto">
          <a:xfrm>
            <a:off x="5652120" y="5589240"/>
            <a:ext cx="1440160" cy="1092535"/>
          </a:xfrm>
          <a:prstGeom prst="rect">
            <a:avLst/>
          </a:prstGeom>
          <a:noFill/>
        </p:spPr>
      </p:pic>
      <p:pic>
        <p:nvPicPr>
          <p:cNvPr id="47" name="трамвай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45" t="5262" r="5412" b="52644"/>
          <a:stretch>
            <a:fillRect/>
          </a:stretch>
        </p:blipFill>
        <p:spPr bwMode="auto">
          <a:xfrm>
            <a:off x="7775340" y="476672"/>
            <a:ext cx="1368660" cy="1313914"/>
          </a:xfrm>
          <a:prstGeom prst="rect">
            <a:avLst/>
          </a:prstGeom>
          <a:noFill/>
        </p:spPr>
      </p:pic>
      <p:pic>
        <p:nvPicPr>
          <p:cNvPr id="50" name="маршут такси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62986" t="35864" r="18932" b="53293"/>
          <a:stretch>
            <a:fillRect/>
          </a:stretch>
        </p:blipFill>
        <p:spPr bwMode="auto">
          <a:xfrm>
            <a:off x="0" y="2420888"/>
            <a:ext cx="1456162" cy="936104"/>
          </a:xfrm>
          <a:prstGeom prst="rect">
            <a:avLst/>
          </a:prstGeom>
          <a:noFill/>
        </p:spPr>
      </p:pic>
      <p:pic>
        <p:nvPicPr>
          <p:cNvPr id="51" name="метро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/>
          <a:srcRect l="40879" t="53796" r="41039" b="32951"/>
          <a:stretch>
            <a:fillRect/>
          </a:stretch>
        </p:blipFill>
        <p:spPr bwMode="auto">
          <a:xfrm>
            <a:off x="7524328" y="5733256"/>
            <a:ext cx="1008112" cy="792088"/>
          </a:xfrm>
          <a:prstGeom prst="rect">
            <a:avLst/>
          </a:prstGeom>
          <a:noFill/>
        </p:spPr>
      </p:pic>
      <p:pic>
        <p:nvPicPr>
          <p:cNvPr id="52" name="поезд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/>
          <a:srcRect l="63977" t="53656" r="16650" b="33091"/>
          <a:stretch>
            <a:fillRect/>
          </a:stretch>
        </p:blipFill>
        <p:spPr bwMode="auto">
          <a:xfrm>
            <a:off x="3851920" y="4725144"/>
            <a:ext cx="1420520" cy="1041715"/>
          </a:xfrm>
          <a:prstGeom prst="rect">
            <a:avLst/>
          </a:prstGeom>
          <a:noFill/>
        </p:spPr>
      </p:pic>
      <p:pic>
        <p:nvPicPr>
          <p:cNvPr id="54" name="маршрутка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428" t="32893" r="41490" b="51444"/>
          <a:stretch>
            <a:fillRect/>
          </a:stretch>
        </p:blipFill>
        <p:spPr bwMode="auto">
          <a:xfrm>
            <a:off x="2051720" y="4653136"/>
            <a:ext cx="1152128" cy="1069833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711952" y="649796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вертол 2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23" cstate="print"/>
          <a:srcRect t="67440" r="65894" b="9483"/>
          <a:stretch>
            <a:fillRect/>
          </a:stretch>
        </p:blipFill>
        <p:spPr bwMode="auto">
          <a:xfrm>
            <a:off x="7092280" y="2204864"/>
            <a:ext cx="1489924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inted sea - Background for kids | Нарисованное море - фоны для детей »  Allday - всё лучшее в мире графики и дизайна!"/>
          <p:cNvPicPr>
            <a:picLocks noChangeAspect="1" noChangeArrowheads="1"/>
          </p:cNvPicPr>
          <p:nvPr/>
        </p:nvPicPr>
        <p:blipFill>
          <a:blip r:embed="rId2" cstate="print"/>
          <a:srcRect b="10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0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водный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2" name="ракета" descr="Image result for ракета рисунок | Иллюстрации арт, Космическая тема, Ракет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4664"/>
            <a:ext cx="1115616" cy="1002643"/>
          </a:xfrm>
          <a:prstGeom prst="rect">
            <a:avLst/>
          </a:prstGeom>
          <a:noFill/>
        </p:spPr>
      </p:pic>
      <p:pic>
        <p:nvPicPr>
          <p:cNvPr id="16394" name="возд шар" descr="Детский воздушный шар - Воздушные шарики - Картинки PNG - Галер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432054" cy="1107605"/>
          </a:xfrm>
          <a:prstGeom prst="rect">
            <a:avLst/>
          </a:prstGeom>
          <a:noFill/>
        </p:spPr>
      </p:pic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20072" y="1412776"/>
            <a:ext cx="1381193" cy="792088"/>
          </a:xfrm>
          <a:prstGeom prst="rect">
            <a:avLst/>
          </a:prstGeom>
          <a:noFill/>
        </p:spPr>
      </p:pic>
      <p:pic>
        <p:nvPicPr>
          <p:cNvPr id="4102" name="пожар маш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67544" y="188640"/>
            <a:ext cx="1257823" cy="82806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60929"/>
          <a:stretch>
            <a:fillRect/>
          </a:stretch>
        </p:blipFill>
        <p:spPr bwMode="auto">
          <a:xfrm>
            <a:off x="7380312" y="3645024"/>
            <a:ext cx="1474207" cy="923182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 b="19001"/>
          <a:stretch>
            <a:fillRect/>
          </a:stretch>
        </p:blipFill>
        <p:spPr bwMode="auto">
          <a:xfrm>
            <a:off x="5364088" y="2420888"/>
            <a:ext cx="1485900" cy="936104"/>
          </a:xfrm>
          <a:prstGeom prst="rect">
            <a:avLst/>
          </a:prstGeom>
          <a:noFill/>
        </p:spPr>
      </p:pic>
      <p:pic>
        <p:nvPicPr>
          <p:cNvPr id="4116" name="лег автом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0" y="6065912"/>
            <a:ext cx="1508760" cy="792088"/>
          </a:xfrm>
          <a:prstGeom prst="rect">
            <a:avLst/>
          </a:prstGeom>
          <a:noFill/>
        </p:spPr>
      </p:pic>
      <p:pic>
        <p:nvPicPr>
          <p:cNvPr id="4122" name="вертолет" descr="картинки Развивающие карточки Транспорт Воздушный транспорт скачать и  распечатать онлай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22"/>
          <a:stretch>
            <a:fillRect/>
          </a:stretch>
        </p:blipFill>
        <p:spPr bwMode="auto">
          <a:xfrm>
            <a:off x="2051720" y="1412776"/>
            <a:ext cx="1525344" cy="946127"/>
          </a:xfrm>
          <a:prstGeom prst="rect">
            <a:avLst/>
          </a:prstGeom>
          <a:noFill/>
        </p:spPr>
      </p:pic>
      <p:pic>
        <p:nvPicPr>
          <p:cNvPr id="4124" name="дирижабль" descr="Ретро дирижабль: стоковые фото, изображения | Скачать Ретро дирижабль  картинки на Depositphotos"/>
          <p:cNvPicPr>
            <a:picLocks noChangeAspect="1" noChangeArrowheads="1"/>
          </p:cNvPicPr>
          <p:nvPr/>
        </p:nvPicPr>
        <p:blipFill>
          <a:blip r:embed="rId11" cstate="print"/>
          <a:srcRect l="1923" t="14301" r="9615" b="21448"/>
          <a:stretch>
            <a:fillRect/>
          </a:stretch>
        </p:blipFill>
        <p:spPr bwMode="auto">
          <a:xfrm>
            <a:off x="7349801" y="1124744"/>
            <a:ext cx="1794199" cy="936104"/>
          </a:xfrm>
          <a:prstGeom prst="rect">
            <a:avLst/>
          </a:prstGeom>
          <a:noFill/>
        </p:spPr>
      </p:pic>
      <p:pic>
        <p:nvPicPr>
          <p:cNvPr id="5122" name="катер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2" cstate="print"/>
          <a:srcRect t="4628" r="69144" b="78401"/>
          <a:stretch>
            <a:fillRect/>
          </a:stretch>
        </p:blipFill>
        <p:spPr bwMode="auto">
          <a:xfrm>
            <a:off x="2051720" y="6065912"/>
            <a:ext cx="1440160" cy="792088"/>
          </a:xfrm>
          <a:prstGeom prst="rect">
            <a:avLst/>
          </a:prstGeom>
          <a:noFill/>
        </p:spPr>
      </p:pic>
      <p:pic>
        <p:nvPicPr>
          <p:cNvPr id="29" name="корабль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06" t="35599" b="41324"/>
          <a:stretch>
            <a:fillRect/>
          </a:stretch>
        </p:blipFill>
        <p:spPr bwMode="auto">
          <a:xfrm>
            <a:off x="251520" y="2348880"/>
            <a:ext cx="1330253" cy="936104"/>
          </a:xfrm>
          <a:prstGeom prst="rect">
            <a:avLst/>
          </a:prstGeom>
          <a:noFill/>
        </p:spPr>
      </p:pic>
      <p:pic>
        <p:nvPicPr>
          <p:cNvPr id="30" name="парусниник 2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2" cstate="print"/>
          <a:srcRect l="35300" t="35300" r="33931" b="39059"/>
          <a:stretch>
            <a:fillRect/>
          </a:stretch>
        </p:blipFill>
        <p:spPr bwMode="auto">
          <a:xfrm>
            <a:off x="7668344" y="4797152"/>
            <a:ext cx="1296144" cy="1080120"/>
          </a:xfrm>
          <a:prstGeom prst="rect">
            <a:avLst/>
          </a:prstGeom>
          <a:noFill/>
        </p:spPr>
      </p:pic>
      <p:pic>
        <p:nvPicPr>
          <p:cNvPr id="31" name="лодка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24" r="67562" b="42853"/>
          <a:stretch>
            <a:fillRect/>
          </a:stretch>
        </p:blipFill>
        <p:spPr bwMode="auto">
          <a:xfrm>
            <a:off x="3563888" y="2492896"/>
            <a:ext cx="1296144" cy="792088"/>
          </a:xfrm>
          <a:prstGeom prst="rect">
            <a:avLst/>
          </a:prstGeom>
          <a:noFill/>
        </p:spPr>
      </p:pic>
      <p:pic>
        <p:nvPicPr>
          <p:cNvPr id="39" name="теплоход" descr="18 карточек Вод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2" t="37715" r="51286" b="42830"/>
          <a:stretch>
            <a:fillRect/>
          </a:stretch>
        </p:blipFill>
        <p:spPr bwMode="auto">
          <a:xfrm>
            <a:off x="395536" y="4797152"/>
            <a:ext cx="1368152" cy="936104"/>
          </a:xfrm>
          <a:prstGeom prst="rect">
            <a:avLst/>
          </a:prstGeom>
          <a:noFill/>
        </p:spPr>
      </p:pic>
      <p:pic>
        <p:nvPicPr>
          <p:cNvPr id="5132" name="скорая" descr="Мини-Плакат вырубной &quot;Машина скорой помощи&quot;.(ФМ1-9751), арт.00-000072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3501008"/>
            <a:ext cx="1586224" cy="1078632"/>
          </a:xfrm>
          <a:prstGeom prst="rect">
            <a:avLst/>
          </a:prstGeom>
          <a:noFill/>
        </p:spPr>
      </p:pic>
      <p:pic>
        <p:nvPicPr>
          <p:cNvPr id="5134" name="полиция" descr="Игрушка модель машины 1:34-39 LADA Kalina МИЛИЦИЯ ДПС. (42383PB)"/>
          <p:cNvPicPr>
            <a:picLocks noChangeAspect="1" noChangeArrowheads="1"/>
          </p:cNvPicPr>
          <p:nvPr/>
        </p:nvPicPr>
        <p:blipFill>
          <a:blip r:embed="rId17" cstate="print"/>
          <a:srcRect t="15291" b="18449"/>
          <a:stretch>
            <a:fillRect/>
          </a:stretch>
        </p:blipFill>
        <p:spPr bwMode="auto">
          <a:xfrm>
            <a:off x="3779912" y="5921896"/>
            <a:ext cx="1412776" cy="936104"/>
          </a:xfrm>
          <a:prstGeom prst="rect">
            <a:avLst/>
          </a:prstGeom>
          <a:noFill/>
        </p:spPr>
      </p:pic>
      <p:pic>
        <p:nvPicPr>
          <p:cNvPr id="5140" name="самолет" descr="14 карточек Воздуш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18" b="36214"/>
          <a:stretch>
            <a:fillRect/>
          </a:stretch>
        </p:blipFill>
        <p:spPr bwMode="auto">
          <a:xfrm>
            <a:off x="3635896" y="1484784"/>
            <a:ext cx="1563077" cy="720080"/>
          </a:xfrm>
          <a:prstGeom prst="rect">
            <a:avLst/>
          </a:prstGeom>
          <a:noFill/>
        </p:spPr>
      </p:pic>
      <p:pic>
        <p:nvPicPr>
          <p:cNvPr id="46" name="тролейбус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19" cstate="print"/>
          <a:srcRect l="7882" t="8770" r="54019" b="52644"/>
          <a:stretch>
            <a:fillRect/>
          </a:stretch>
        </p:blipFill>
        <p:spPr bwMode="auto">
          <a:xfrm>
            <a:off x="5652120" y="4581128"/>
            <a:ext cx="1440160" cy="1092535"/>
          </a:xfrm>
          <a:prstGeom prst="rect">
            <a:avLst/>
          </a:prstGeom>
          <a:noFill/>
        </p:spPr>
      </p:pic>
      <p:pic>
        <p:nvPicPr>
          <p:cNvPr id="47" name="трамвай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45" t="5262" r="5412" b="52644"/>
          <a:stretch>
            <a:fillRect/>
          </a:stretch>
        </p:blipFill>
        <p:spPr bwMode="auto">
          <a:xfrm>
            <a:off x="7236296" y="2060848"/>
            <a:ext cx="1368660" cy="1313914"/>
          </a:xfrm>
          <a:prstGeom prst="rect">
            <a:avLst/>
          </a:prstGeom>
          <a:noFill/>
        </p:spPr>
      </p:pic>
      <p:pic>
        <p:nvPicPr>
          <p:cNvPr id="50" name="маршут такси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62986" t="35864" r="18932" b="53293"/>
          <a:stretch>
            <a:fillRect/>
          </a:stretch>
        </p:blipFill>
        <p:spPr bwMode="auto">
          <a:xfrm>
            <a:off x="1763688" y="2348880"/>
            <a:ext cx="1456162" cy="936104"/>
          </a:xfrm>
          <a:prstGeom prst="rect">
            <a:avLst/>
          </a:prstGeom>
          <a:noFill/>
        </p:spPr>
      </p:pic>
      <p:pic>
        <p:nvPicPr>
          <p:cNvPr id="51" name="метро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0" cstate="print"/>
          <a:srcRect l="40879" t="53796" r="41039" b="32951"/>
          <a:stretch>
            <a:fillRect/>
          </a:stretch>
        </p:blipFill>
        <p:spPr bwMode="auto">
          <a:xfrm>
            <a:off x="7452320" y="6065912"/>
            <a:ext cx="1008112" cy="792088"/>
          </a:xfrm>
          <a:prstGeom prst="rect">
            <a:avLst/>
          </a:prstGeom>
          <a:noFill/>
        </p:spPr>
      </p:pic>
      <p:pic>
        <p:nvPicPr>
          <p:cNvPr id="52" name="поезд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0" cstate="print"/>
          <a:srcRect l="63977" t="53656" r="16650" b="33091"/>
          <a:stretch>
            <a:fillRect/>
          </a:stretch>
        </p:blipFill>
        <p:spPr bwMode="auto">
          <a:xfrm>
            <a:off x="3491880" y="3645024"/>
            <a:ext cx="1420520" cy="1041715"/>
          </a:xfrm>
          <a:prstGeom prst="rect">
            <a:avLst/>
          </a:prstGeom>
          <a:noFill/>
        </p:spPr>
      </p:pic>
      <p:pic>
        <p:nvPicPr>
          <p:cNvPr id="54" name="маршрутка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428" t="32893" r="41490" b="51444"/>
          <a:stretch>
            <a:fillRect/>
          </a:stretch>
        </p:blipFill>
        <p:spPr bwMode="auto">
          <a:xfrm>
            <a:off x="2051720" y="4653136"/>
            <a:ext cx="1152128" cy="1069833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711952" y="649796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надув лодка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21" cstate="print"/>
          <a:srcRect l="68037" t="67642" b="6322"/>
          <a:stretch>
            <a:fillRect/>
          </a:stretch>
        </p:blipFill>
        <p:spPr bwMode="auto">
          <a:xfrm>
            <a:off x="5652120" y="5777880"/>
            <a:ext cx="1326048" cy="1080120"/>
          </a:xfrm>
          <a:prstGeom prst="rect">
            <a:avLst/>
          </a:prstGeom>
          <a:noFill/>
        </p:spPr>
      </p:pic>
      <p:pic>
        <p:nvPicPr>
          <p:cNvPr id="35" name="парус2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22" cstate="print"/>
          <a:srcRect l="34405" t="67738" r="34826" b="4057"/>
          <a:stretch>
            <a:fillRect/>
          </a:stretch>
        </p:blipFill>
        <p:spPr bwMode="auto">
          <a:xfrm>
            <a:off x="2267744" y="620688"/>
            <a:ext cx="864096" cy="792088"/>
          </a:xfrm>
          <a:prstGeom prst="rect">
            <a:avLst/>
          </a:prstGeom>
          <a:noFill/>
        </p:spPr>
      </p:pic>
      <p:pic>
        <p:nvPicPr>
          <p:cNvPr id="36" name="корабль3" descr="18 карточек Вод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15" cstate="print"/>
          <a:srcRect l="8472" t="67344" r="51286" b="14698"/>
          <a:stretch>
            <a:fillRect/>
          </a:stretch>
        </p:blipFill>
        <p:spPr bwMode="auto">
          <a:xfrm>
            <a:off x="3491880" y="4797152"/>
            <a:ext cx="1600824" cy="1011047"/>
          </a:xfrm>
          <a:prstGeom prst="rect">
            <a:avLst/>
          </a:prstGeom>
          <a:noFill/>
        </p:spPr>
      </p:pic>
      <p:pic>
        <p:nvPicPr>
          <p:cNvPr id="37" name="бел лодка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2" cstate="print"/>
          <a:srcRect l="34522" t="4831" r="34558" b="77455"/>
          <a:stretch>
            <a:fillRect/>
          </a:stretch>
        </p:blipFill>
        <p:spPr bwMode="auto">
          <a:xfrm>
            <a:off x="5580112" y="3717032"/>
            <a:ext cx="1382552" cy="792088"/>
          </a:xfrm>
          <a:prstGeom prst="rect">
            <a:avLst/>
          </a:prstGeom>
          <a:noFill/>
        </p:spPr>
      </p:pic>
      <p:pic>
        <p:nvPicPr>
          <p:cNvPr id="38" name="танкер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2" cstate="print"/>
          <a:srcRect l="67945" b="74235"/>
          <a:stretch>
            <a:fillRect/>
          </a:stretch>
        </p:blipFill>
        <p:spPr bwMode="auto">
          <a:xfrm>
            <a:off x="1907704" y="3429000"/>
            <a:ext cx="1361340" cy="109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текстуру в высоком разрешении: sand texture, песок, текстура песка,  пляж, фон, background, скачать фото, песоч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0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наземный 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2" name="ракета" descr="Image result for ракета рисунок | Иллюстрации арт, Космическая тема, Ракет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20888"/>
            <a:ext cx="1115616" cy="1002643"/>
          </a:xfrm>
          <a:prstGeom prst="rect">
            <a:avLst/>
          </a:prstGeom>
          <a:noFill/>
        </p:spPr>
      </p:pic>
      <p:pic>
        <p:nvPicPr>
          <p:cNvPr id="16394" name="возд шар" descr="Детский воздушный шар - Воздушные шарики - Картинки PNG - Галер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73016"/>
            <a:ext cx="1432054" cy="1107605"/>
          </a:xfrm>
          <a:prstGeom prst="rect">
            <a:avLst/>
          </a:prstGeom>
          <a:noFill/>
        </p:spPr>
      </p:pic>
      <p:pic>
        <p:nvPicPr>
          <p:cNvPr id="16398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6" y="1268760"/>
            <a:ext cx="1381193" cy="792088"/>
          </a:xfrm>
          <a:prstGeom prst="rect">
            <a:avLst/>
          </a:prstGeom>
          <a:noFill/>
        </p:spPr>
      </p:pic>
      <p:pic>
        <p:nvPicPr>
          <p:cNvPr id="4100" name="трактор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6300" r="7601" b="57493"/>
          <a:stretch>
            <a:fillRect/>
          </a:stretch>
        </p:blipFill>
        <p:spPr bwMode="auto">
          <a:xfrm>
            <a:off x="5652120" y="4725144"/>
            <a:ext cx="1404970" cy="980728"/>
          </a:xfrm>
          <a:prstGeom prst="rect">
            <a:avLst/>
          </a:prstGeom>
          <a:noFill/>
        </p:spPr>
      </p:pic>
      <p:pic>
        <p:nvPicPr>
          <p:cNvPr id="11" name="автосмеситель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/>
          <a:srcRect l="4200" t="53468" r="3401"/>
          <a:stretch>
            <a:fillRect/>
          </a:stretch>
        </p:blipFill>
        <p:spPr bwMode="auto">
          <a:xfrm>
            <a:off x="3635896" y="3645024"/>
            <a:ext cx="1449114" cy="1031801"/>
          </a:xfrm>
          <a:prstGeom prst="rect">
            <a:avLst/>
          </a:prstGeom>
          <a:noFill/>
        </p:spPr>
      </p:pic>
      <p:pic>
        <p:nvPicPr>
          <p:cNvPr id="4102" name="пожар маш" descr="Мультфильм Пожарная машина, Симпатичная машина, автомобильная авария, пожарный, фотография png thumbnail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67544" y="188640"/>
            <a:ext cx="1257823" cy="828067"/>
          </a:xfrm>
          <a:prstGeom prst="rect">
            <a:avLst/>
          </a:prstGeom>
          <a:noFill/>
        </p:spPr>
      </p:pic>
      <p:pic>
        <p:nvPicPr>
          <p:cNvPr id="1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60929"/>
          <a:stretch>
            <a:fillRect/>
          </a:stretch>
        </p:blipFill>
        <p:spPr bwMode="auto">
          <a:xfrm>
            <a:off x="7380312" y="3645024"/>
            <a:ext cx="1474207" cy="923182"/>
          </a:xfrm>
          <a:prstGeom prst="rect">
            <a:avLst/>
          </a:prstGeom>
          <a:noFill/>
        </p:spPr>
      </p:pic>
      <p:pic>
        <p:nvPicPr>
          <p:cNvPr id="4112" name="автоэвакуатор" descr="Автоэвакуатор Автоэвакуатор, авто, грузовик, автомобиль, режим транспорта png thumbnail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b="19001"/>
          <a:stretch>
            <a:fillRect/>
          </a:stretch>
        </p:blipFill>
        <p:spPr bwMode="auto">
          <a:xfrm>
            <a:off x="5364088" y="2420888"/>
            <a:ext cx="1485900" cy="936104"/>
          </a:xfrm>
          <a:prstGeom prst="rect">
            <a:avLst/>
          </a:prstGeom>
          <a:noFill/>
        </p:spPr>
      </p:pic>
      <p:pic>
        <p:nvPicPr>
          <p:cNvPr id="4114" name="мусоровоз" descr="желтый и зеленый мусоровоз, Truck Car Illustration, мусоровоз, вождение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10" cstate="print"/>
          <a:srcRect t="35700" b="11801"/>
          <a:stretch>
            <a:fillRect/>
          </a:stretch>
        </p:blipFill>
        <p:spPr bwMode="auto">
          <a:xfrm>
            <a:off x="7164288" y="1556792"/>
            <a:ext cx="1728192" cy="907288"/>
          </a:xfrm>
          <a:prstGeom prst="rect">
            <a:avLst/>
          </a:prstGeom>
          <a:noFill/>
        </p:spPr>
      </p:pic>
      <p:pic>
        <p:nvPicPr>
          <p:cNvPr id="4116" name="лег автом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0" y="6065912"/>
            <a:ext cx="1508760" cy="792088"/>
          </a:xfrm>
          <a:prstGeom prst="rect">
            <a:avLst/>
          </a:prstGeom>
          <a:noFill/>
        </p:spPr>
      </p:pic>
      <p:pic>
        <p:nvPicPr>
          <p:cNvPr id="4120" name="груз с прицеп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3573016"/>
            <a:ext cx="1390499" cy="1008112"/>
          </a:xfrm>
          <a:prstGeom prst="rect">
            <a:avLst/>
          </a:prstGeom>
          <a:noFill/>
        </p:spPr>
      </p:pic>
      <p:pic>
        <p:nvPicPr>
          <p:cNvPr id="4122" name="вертолет" descr="картинки Развивающие карточки Транспорт Воздушный транспорт скачать и  распечатать онлайн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22"/>
          <a:stretch>
            <a:fillRect/>
          </a:stretch>
        </p:blipFill>
        <p:spPr bwMode="auto">
          <a:xfrm>
            <a:off x="3635896" y="4725144"/>
            <a:ext cx="1525344" cy="946127"/>
          </a:xfrm>
          <a:prstGeom prst="rect">
            <a:avLst/>
          </a:prstGeom>
          <a:noFill/>
        </p:spPr>
      </p:pic>
      <p:pic>
        <p:nvPicPr>
          <p:cNvPr id="4124" name="дирижабль" descr="Ретро дирижабль: стоковые фото, изображения | Скачать Ретро дирижабль  картинки на Depositphotos"/>
          <p:cNvPicPr>
            <a:picLocks noChangeAspect="1" noChangeArrowheads="1"/>
          </p:cNvPicPr>
          <p:nvPr/>
        </p:nvPicPr>
        <p:blipFill>
          <a:blip r:embed="rId14" cstate="print"/>
          <a:srcRect l="1923" t="14301" r="9615" b="21448"/>
          <a:stretch>
            <a:fillRect/>
          </a:stretch>
        </p:blipFill>
        <p:spPr bwMode="auto">
          <a:xfrm>
            <a:off x="5364088" y="3573016"/>
            <a:ext cx="1794199" cy="936104"/>
          </a:xfrm>
          <a:prstGeom prst="rect">
            <a:avLst/>
          </a:prstGeom>
          <a:noFill/>
        </p:spPr>
      </p:pic>
      <p:pic>
        <p:nvPicPr>
          <p:cNvPr id="5122" name="катер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5" cstate="print"/>
          <a:srcRect t="4628" r="69144" b="78401"/>
          <a:stretch>
            <a:fillRect/>
          </a:stretch>
        </p:blipFill>
        <p:spPr bwMode="auto">
          <a:xfrm>
            <a:off x="2051720" y="6065912"/>
            <a:ext cx="1440160" cy="792088"/>
          </a:xfrm>
          <a:prstGeom prst="rect">
            <a:avLst/>
          </a:prstGeom>
          <a:noFill/>
        </p:spPr>
      </p:pic>
      <p:pic>
        <p:nvPicPr>
          <p:cNvPr id="29" name="корабль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06" t="35599" b="41324"/>
          <a:stretch>
            <a:fillRect/>
          </a:stretch>
        </p:blipFill>
        <p:spPr bwMode="auto">
          <a:xfrm>
            <a:off x="3779912" y="2564904"/>
            <a:ext cx="1330253" cy="936104"/>
          </a:xfrm>
          <a:prstGeom prst="rect">
            <a:avLst/>
          </a:prstGeom>
          <a:noFill/>
        </p:spPr>
      </p:pic>
      <p:pic>
        <p:nvPicPr>
          <p:cNvPr id="30" name="парусниник 2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5" cstate="print"/>
          <a:srcRect l="35300" t="35300" r="33931" b="39059"/>
          <a:stretch>
            <a:fillRect/>
          </a:stretch>
        </p:blipFill>
        <p:spPr bwMode="auto">
          <a:xfrm>
            <a:off x="7596336" y="4797152"/>
            <a:ext cx="1296144" cy="1080120"/>
          </a:xfrm>
          <a:prstGeom prst="rect">
            <a:avLst/>
          </a:prstGeom>
          <a:noFill/>
        </p:spPr>
      </p:pic>
      <p:pic>
        <p:nvPicPr>
          <p:cNvPr id="31" name="лодка" descr="Попутешествуем с детьми. Развивающие занятия для малышей &quot;Транспорт&quot; |  Творим и развиваемся | Яндекс Дзен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24" r="67562" b="42853"/>
          <a:stretch>
            <a:fillRect/>
          </a:stretch>
        </p:blipFill>
        <p:spPr bwMode="auto">
          <a:xfrm>
            <a:off x="5724128" y="6065912"/>
            <a:ext cx="1296144" cy="792088"/>
          </a:xfrm>
          <a:prstGeom prst="rect">
            <a:avLst/>
          </a:prstGeom>
          <a:noFill/>
        </p:spPr>
      </p:pic>
      <p:pic>
        <p:nvPicPr>
          <p:cNvPr id="5132" name="скорая" descr="Мини-Плакат вырубной &quot;Машина скорой помощи&quot;.(ФМ1-9751), арт.00-000072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2348880"/>
            <a:ext cx="1586224" cy="1078632"/>
          </a:xfrm>
          <a:prstGeom prst="rect">
            <a:avLst/>
          </a:prstGeom>
          <a:noFill/>
        </p:spPr>
      </p:pic>
      <p:pic>
        <p:nvPicPr>
          <p:cNvPr id="5134" name="полиция" descr="Игрушка модель машины 1:34-39 LADA Kalina МИЛИЦИЯ ДПС. (42383PB)"/>
          <p:cNvPicPr>
            <a:picLocks noChangeAspect="1" noChangeArrowheads="1"/>
          </p:cNvPicPr>
          <p:nvPr/>
        </p:nvPicPr>
        <p:blipFill>
          <a:blip r:embed="rId19" cstate="print"/>
          <a:srcRect t="15291" b="18449"/>
          <a:stretch>
            <a:fillRect/>
          </a:stretch>
        </p:blipFill>
        <p:spPr bwMode="auto">
          <a:xfrm>
            <a:off x="3779912" y="5921896"/>
            <a:ext cx="1412776" cy="936104"/>
          </a:xfrm>
          <a:prstGeom prst="rect">
            <a:avLst/>
          </a:prstGeom>
          <a:noFill/>
        </p:spPr>
      </p:pic>
      <p:pic>
        <p:nvPicPr>
          <p:cNvPr id="5140" name="самолет" descr="14 карточек Воздуш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18" b="36214"/>
          <a:stretch>
            <a:fillRect/>
          </a:stretch>
        </p:blipFill>
        <p:spPr bwMode="auto">
          <a:xfrm>
            <a:off x="7236296" y="2636912"/>
            <a:ext cx="1563077" cy="720080"/>
          </a:xfrm>
          <a:prstGeom prst="rect">
            <a:avLst/>
          </a:prstGeom>
          <a:noFill/>
        </p:spPr>
      </p:pic>
      <p:pic>
        <p:nvPicPr>
          <p:cNvPr id="46" name="тролейбус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21" cstate="print"/>
          <a:srcRect l="7882" t="8770" r="54019" b="52644"/>
          <a:stretch>
            <a:fillRect/>
          </a:stretch>
        </p:blipFill>
        <p:spPr bwMode="auto">
          <a:xfrm>
            <a:off x="3779912" y="1124744"/>
            <a:ext cx="1440160" cy="1092535"/>
          </a:xfrm>
          <a:prstGeom prst="rect">
            <a:avLst/>
          </a:prstGeom>
          <a:noFill/>
        </p:spPr>
      </p:pic>
      <p:pic>
        <p:nvPicPr>
          <p:cNvPr id="47" name="трамвай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45" t="5262" r="5412" b="52644"/>
          <a:stretch>
            <a:fillRect/>
          </a:stretch>
        </p:blipFill>
        <p:spPr bwMode="auto">
          <a:xfrm>
            <a:off x="7452320" y="188640"/>
            <a:ext cx="1368660" cy="1313914"/>
          </a:xfrm>
          <a:prstGeom prst="rect">
            <a:avLst/>
          </a:prstGeom>
          <a:noFill/>
        </p:spPr>
      </p:pic>
      <p:pic>
        <p:nvPicPr>
          <p:cNvPr id="50" name="маршут такси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62986" t="35864" r="18932" b="53293"/>
          <a:stretch>
            <a:fillRect/>
          </a:stretch>
        </p:blipFill>
        <p:spPr bwMode="auto">
          <a:xfrm>
            <a:off x="0" y="1124744"/>
            <a:ext cx="1456162" cy="936104"/>
          </a:xfrm>
          <a:prstGeom prst="rect">
            <a:avLst/>
          </a:prstGeom>
          <a:noFill/>
        </p:spPr>
      </p:pic>
      <p:pic>
        <p:nvPicPr>
          <p:cNvPr id="51" name="метро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/>
          <a:srcRect l="40879" t="53796" r="41039" b="32951"/>
          <a:stretch>
            <a:fillRect/>
          </a:stretch>
        </p:blipFill>
        <p:spPr bwMode="auto">
          <a:xfrm>
            <a:off x="7380312" y="6065912"/>
            <a:ext cx="1008112" cy="792088"/>
          </a:xfrm>
          <a:prstGeom prst="rect">
            <a:avLst/>
          </a:prstGeom>
          <a:noFill/>
        </p:spPr>
      </p:pic>
      <p:pic>
        <p:nvPicPr>
          <p:cNvPr id="52" name="поезд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/>
          <a:srcRect l="63977" t="53656" r="16650" b="33091"/>
          <a:stretch>
            <a:fillRect/>
          </a:stretch>
        </p:blipFill>
        <p:spPr bwMode="auto">
          <a:xfrm>
            <a:off x="1835696" y="1124744"/>
            <a:ext cx="1420520" cy="1041715"/>
          </a:xfrm>
          <a:prstGeom prst="rect">
            <a:avLst/>
          </a:prstGeom>
          <a:noFill/>
        </p:spPr>
      </p:pic>
      <p:pic>
        <p:nvPicPr>
          <p:cNvPr id="54" name="маршрутка" descr="https://static.dochkisinochki.ru/upload/img_loader/1c/00/b5/GL000422948_00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428" t="32893" r="41490" b="51444"/>
          <a:stretch>
            <a:fillRect/>
          </a:stretch>
        </p:blipFill>
        <p:spPr bwMode="auto">
          <a:xfrm>
            <a:off x="1963095" y="4653136"/>
            <a:ext cx="1240753" cy="115212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711952" y="649796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корабль5" descr="18 карточек Водный транспорт для детей на русском (PDF файлы)"/>
          <p:cNvPicPr>
            <a:picLocks noChangeAspect="1" noChangeArrowheads="1"/>
          </p:cNvPicPr>
          <p:nvPr/>
        </p:nvPicPr>
        <p:blipFill>
          <a:blip r:embed="rId23" cstate="print"/>
          <a:srcRect l="8472" t="37715" r="51286" b="42830"/>
          <a:stretch>
            <a:fillRect/>
          </a:stretch>
        </p:blipFill>
        <p:spPr bwMode="auto">
          <a:xfrm>
            <a:off x="52903" y="4895379"/>
            <a:ext cx="1368152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956</TotalTime>
  <Words>111</Words>
  <Application>Microsoft Office PowerPoint</Application>
  <PresentationFormat>Экран (4:3)</PresentationFormat>
  <Paragraphs>45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105</cp:revision>
  <dcterms:created xsi:type="dcterms:W3CDTF">2021-05-08T11:10:20Z</dcterms:created>
  <dcterms:modified xsi:type="dcterms:W3CDTF">2021-06-04T06:36:56Z</dcterms:modified>
</cp:coreProperties>
</file>