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B22D1-2C42-4A28-BB37-5A842DC9FC99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DFA2B-2147-497F-B036-B8BEF060C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69EB91-82E6-4A87-9039-749E9696DD7A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7562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5.jpeg"/><Relationship Id="rId21" Type="http://schemas.openxmlformats.org/officeDocument/2006/relationships/image" Target="../media/image20.png"/><Relationship Id="rId7" Type="http://schemas.openxmlformats.org/officeDocument/2006/relationships/audio" Target="../media/audio1.wav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hyperlink" Target="http://www.rosinka.vrn.ru/pp/" TargetMode="External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hyperlink" Target="http://www.lemitec.de/" TargetMode="External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473574"/>
            <a:ext cx="7414592" cy="81952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Автоматизация звука Л.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35696" y="5038328"/>
            <a:ext cx="3632448" cy="163103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Выполнила: учитель-логопед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МАДОУ ЦРР №9</a:t>
            </a:r>
          </a:p>
          <a:p>
            <a:r>
              <a:rPr lang="ru-RU" sz="2000" dirty="0" err="1" smtClean="0">
                <a:solidFill>
                  <a:schemeClr val="bg1"/>
                </a:solidFill>
              </a:rPr>
              <a:t>Самофеева</a:t>
            </a:r>
            <a:r>
              <a:rPr lang="ru-RU" sz="2000" dirty="0" smtClean="0">
                <a:solidFill>
                  <a:schemeClr val="bg1"/>
                </a:solidFill>
              </a:rPr>
              <a:t> Н.А.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7698" y="2485345"/>
            <a:ext cx="710470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Где спрятался звук Л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2" descr="https://i.pinimg.com/originals/47/d7/a6/47d7a6f83632c86e1bec78fbce9ac2a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049" y="358226"/>
            <a:ext cx="2555775" cy="2350694"/>
          </a:xfrm>
          <a:prstGeom prst="rect">
            <a:avLst/>
          </a:prstGeom>
          <a:noFill/>
        </p:spPr>
      </p:pic>
      <p:pic>
        <p:nvPicPr>
          <p:cNvPr id="6" name="Picture 4" descr="https://i.pinimg.com/originals/7f/b7/80/7fb780402b3715b0c27dc47a6dad10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836712"/>
            <a:ext cx="816243" cy="720080"/>
          </a:xfrm>
          <a:prstGeom prst="rect">
            <a:avLst/>
          </a:prstGeom>
          <a:noFill/>
        </p:spPr>
      </p:pic>
      <p:pic>
        <p:nvPicPr>
          <p:cNvPr id="7" name="Picture 4" descr="https://i.pinimg.com/originals/7f/b7/80/7fb780402b3715b0c27dc47a6dad10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844824"/>
            <a:ext cx="816243" cy="720080"/>
          </a:xfrm>
          <a:prstGeom prst="rect">
            <a:avLst/>
          </a:prstGeom>
          <a:noFill/>
        </p:spPr>
      </p:pic>
      <p:pic>
        <p:nvPicPr>
          <p:cNvPr id="8" name="Picture 4" descr="https://i.pinimg.com/originals/7f/b7/80/7fb780402b3715b0c27dc47a6dad10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052736"/>
            <a:ext cx="816243" cy="720080"/>
          </a:xfrm>
          <a:prstGeom prst="rect">
            <a:avLst/>
          </a:prstGeom>
          <a:noFill/>
        </p:spPr>
      </p:pic>
      <p:pic>
        <p:nvPicPr>
          <p:cNvPr id="9" name="Picture 18" descr="https://img-fotki.yandex.ru/get/98050/455745147.43/0_1586ac_3682f31c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437112"/>
            <a:ext cx="1310546" cy="1440160"/>
          </a:xfrm>
          <a:prstGeom prst="rect">
            <a:avLst/>
          </a:prstGeom>
          <a:noFill/>
        </p:spPr>
      </p:pic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028384" y="62567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«ГДЕ СПРЯТАЛСЯ ЗВУК Л»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Цель игры: автоматизация звука </a:t>
            </a:r>
            <a:r>
              <a:rPr lang="en-US" dirty="0" smtClean="0"/>
              <a:t>[</a:t>
            </a:r>
            <a:r>
              <a:rPr lang="ru-RU" dirty="0" smtClean="0"/>
              <a:t>Л</a:t>
            </a:r>
            <a:r>
              <a:rPr lang="en-US" dirty="0" smtClean="0"/>
              <a:t>]</a:t>
            </a:r>
            <a:r>
              <a:rPr lang="ru-RU" dirty="0" smtClean="0"/>
              <a:t>, определение места звука в слове.</a:t>
            </a:r>
          </a:p>
          <a:p>
            <a:r>
              <a:rPr lang="ru-RU" dirty="0" smtClean="0"/>
              <a:t>Правила игры: На игровом поле размещены предметы, в названиях которых есть звук </a:t>
            </a:r>
            <a:r>
              <a:rPr lang="en-US" dirty="0" smtClean="0"/>
              <a:t>[</a:t>
            </a:r>
            <a:r>
              <a:rPr lang="ru-RU" dirty="0" smtClean="0"/>
              <a:t>Л</a:t>
            </a:r>
            <a:r>
              <a:rPr lang="en-US" dirty="0" smtClean="0"/>
              <a:t>]</a:t>
            </a:r>
            <a:r>
              <a:rPr lang="ru-RU" dirty="0" smtClean="0"/>
              <a:t>. Их нужно расставить в шкаф: на верхнюю полочку, если звук находится в начале слова, на среднюю – если в середине слова, на нижнюю – если в конце слова.</a:t>
            </a:r>
          </a:p>
          <a:p>
            <a:r>
              <a:rPr lang="ru-RU" sz="2000" dirty="0" smtClean="0"/>
              <a:t>Примечание: начинать называть предметы с левого верхнего угла: пенал и т.д. по порядку до лотоса.</a:t>
            </a:r>
            <a:endParaRPr lang="ru-RU" sz="2000" dirty="0"/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058088" y="62567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xmlns="" id="{673505F4-94E0-4BD4-AE81-6C88A4F2E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6092825"/>
            <a:ext cx="6408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200" dirty="0"/>
              <a:t>Макрос создал </a:t>
            </a:r>
            <a:r>
              <a:rPr lang="en-US" altLang="ru-RU" sz="1200" dirty="0">
                <a:hlinkClick r:id="rId4"/>
              </a:rPr>
              <a:t>Hans W. </a:t>
            </a:r>
            <a:r>
              <a:rPr lang="en-US" altLang="ru-RU" sz="1200" dirty="0" err="1">
                <a:hlinkClick r:id="rId4"/>
              </a:rPr>
              <a:t>Hofman</a:t>
            </a:r>
            <a:r>
              <a:rPr lang="ru-RU" altLang="ru-RU" sz="1200" dirty="0"/>
              <a:t>, </a:t>
            </a:r>
            <a:br>
              <a:rPr lang="ru-RU" altLang="ru-RU" sz="1200" dirty="0"/>
            </a:br>
            <a:r>
              <a:rPr lang="ru-RU" altLang="ru-RU" sz="1200" dirty="0"/>
              <a:t>Макрос оптимизировал </a:t>
            </a:r>
            <a:r>
              <a:rPr lang="ru-RU" altLang="ru-RU" sz="1200" dirty="0">
                <a:hlinkClick r:id="rId5"/>
              </a:rPr>
              <a:t>А.Н. </a:t>
            </a:r>
            <a:r>
              <a:rPr lang="ru-RU" altLang="ru-RU" sz="1200" dirty="0" err="1">
                <a:hlinkClick r:id="rId5"/>
              </a:rPr>
              <a:t>Комаровский</a:t>
            </a:r>
            <a:endParaRPr lang="ru-RU" altLang="ru-RU" sz="1200" dirty="0"/>
          </a:p>
        </p:txBody>
      </p:sp>
      <p:pic>
        <p:nvPicPr>
          <p:cNvPr id="8" name="Picture 14" descr="https://thumbs.dreamstime.com/b/%D0%BF%D1%83%D1%81%D1%82%D1%8B%D0%B5-%D0%B5%D1%80%D0%B5%D0%B2%D1%8F%D0%BD%D0%BD%D1%8B%D0%B5-%D0%BA%D0%BD%D0%B8%D0%B6%D0%BD%D1%8B%D0%B5-%D0%BF%D0%BE-%D0%BA%D0%B8-958414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29608" y="188640"/>
            <a:ext cx="4680520" cy="4680520"/>
          </a:xfrm>
          <a:prstGeom prst="rect">
            <a:avLst/>
          </a:prstGeom>
          <a:noFill/>
        </p:spPr>
      </p:pic>
      <p:sp>
        <p:nvSpPr>
          <p:cNvPr id="22" name="Стрелка вправо 21">
            <a:hlinkClick r:id="" action="ppaction://hlinkshowjump?jump=nextslide">
              <a:snd r:embed="rId7" name="applause.wav"/>
            </a:hlinkClick>
          </p:cNvPr>
          <p:cNvSpPr/>
          <p:nvPr/>
        </p:nvSpPr>
        <p:spPr>
          <a:xfrm>
            <a:off x="7812360" y="61653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2" name="Picture 14" descr="http://ykl-res.azureedge.net/59620d42-8b95-4b79-a919-f488d3c9a9fa/k8izgrLcp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688" y="332656"/>
            <a:ext cx="749896" cy="749896"/>
          </a:xfrm>
          <a:prstGeom prst="rect">
            <a:avLst/>
          </a:prstGeom>
          <a:noFill/>
        </p:spPr>
      </p:pic>
      <p:pic>
        <p:nvPicPr>
          <p:cNvPr id="2102" name="Picture 54" descr="http://img.sotmarket.ru/standart/img/sport-turizm-otdyh/turizm_i_otdykh/turisticheskaya-posuda/kotelki/kotelok-emalposuda-s94ka-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5382350"/>
            <a:ext cx="1152128" cy="1210464"/>
          </a:xfrm>
          <a:prstGeom prst="rect">
            <a:avLst/>
          </a:prstGeom>
          <a:noFill/>
        </p:spPr>
      </p:pic>
      <p:sp>
        <p:nvSpPr>
          <p:cNvPr id="2122" name="AutoShape 74" descr="https://ikea-kiev.com/images/product/hederlig-bokal-dla-krasnogo-vina_001548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24" name="AutoShape 76" descr="https://ikea-kiev.com/images/product/hederlig-bokal-dla-krasnogo-vina_001548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62" name="Picture 114" descr="https://pngicon.ru/file/uploads/bokal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59632" y="5517232"/>
            <a:ext cx="773263" cy="991709"/>
          </a:xfrm>
          <a:prstGeom prst="rect">
            <a:avLst/>
          </a:prstGeom>
          <a:noFill/>
        </p:spPr>
      </p:pic>
      <p:pic>
        <p:nvPicPr>
          <p:cNvPr id="2170" name="Picture 122" descr="http://pngimg.com/uploads/chalk/chalk_PNG25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9992" y="4725144"/>
            <a:ext cx="1059008" cy="1011352"/>
          </a:xfrm>
          <a:prstGeom prst="rect">
            <a:avLst/>
          </a:prstGeom>
          <a:noFill/>
        </p:spPr>
      </p:pic>
      <p:pic>
        <p:nvPicPr>
          <p:cNvPr id="2172" name="Picture 124" descr="http://pngimg.com/uploads/flippers/flippers_PNG37470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75656" y="1268760"/>
            <a:ext cx="899592" cy="698742"/>
          </a:xfrm>
          <a:prstGeom prst="rect">
            <a:avLst/>
          </a:prstGeom>
          <a:noFill/>
        </p:spPr>
      </p:pic>
      <p:sp>
        <p:nvSpPr>
          <p:cNvPr id="2200" name="AutoShape 152" descr="https://hotemoji.com/images/dl/j/skis-emoji-by-googl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28" name="AutoShape 180" descr="https://yt3.ggpht.com/a/AATXAJyv0knAU6bDiIp19xhRtLK84HAVvJC4XTa4Rw=s900-c-k-c0xffffffff-no-rj-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46" name="Picture 198" descr="https://cdn.pixabay.com/photo/2018/02/21/10/32/magnifier-3170000_640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59632" y="4250325"/>
            <a:ext cx="1108855" cy="1122891"/>
          </a:xfrm>
          <a:prstGeom prst="rect">
            <a:avLst/>
          </a:prstGeom>
          <a:noFill/>
        </p:spPr>
      </p:pic>
      <p:pic>
        <p:nvPicPr>
          <p:cNvPr id="2264" name="Picture 216" descr="https://img-fotki.yandex.ru/get/6745/200418627.ab/0_12a4a1_9840a630_orig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75656" y="2248252"/>
            <a:ext cx="1208964" cy="728448"/>
          </a:xfrm>
          <a:prstGeom prst="rect">
            <a:avLst/>
          </a:prstGeom>
          <a:noFill/>
        </p:spPr>
      </p:pic>
      <p:pic>
        <p:nvPicPr>
          <p:cNvPr id="2272" name="Picture 224" descr="https://avatars.mds.yandex.net/get-pdb/1364974/1483cf74-55c6-4f37-a279-f6e6505cdb23/s1200?webp=fals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69124" y="5805264"/>
            <a:ext cx="654453" cy="767263"/>
          </a:xfrm>
          <a:prstGeom prst="rect">
            <a:avLst/>
          </a:prstGeom>
          <a:noFill/>
        </p:spPr>
      </p:pic>
      <p:pic>
        <p:nvPicPr>
          <p:cNvPr id="2292" name="Picture 244" descr="https://pixy.org/src/462/4622964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300192" y="5013176"/>
            <a:ext cx="1010932" cy="460021"/>
          </a:xfrm>
          <a:prstGeom prst="rect">
            <a:avLst/>
          </a:prstGeom>
          <a:noFill/>
        </p:spPr>
      </p:pic>
      <p:pic>
        <p:nvPicPr>
          <p:cNvPr id="2310" name="Picture 262" descr="https://avatars.mds.yandex.net/get-pdb/2296723/07bf8848-0db7-4fb2-8dc8-94f5c2b65ad4/s120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164288" y="4941168"/>
            <a:ext cx="1008112" cy="1313501"/>
          </a:xfrm>
          <a:prstGeom prst="rect">
            <a:avLst/>
          </a:prstGeom>
          <a:noFill/>
        </p:spPr>
      </p:pic>
      <p:pic>
        <p:nvPicPr>
          <p:cNvPr id="2318" name="Picture 270" descr="https://pngicon.ru/file/uploads/kartinka-lotos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452320" y="260648"/>
            <a:ext cx="961467" cy="820492"/>
          </a:xfrm>
          <a:prstGeom prst="rect">
            <a:avLst/>
          </a:prstGeom>
          <a:noFill/>
        </p:spPr>
      </p:pic>
      <p:pic>
        <p:nvPicPr>
          <p:cNvPr id="2322" name="Picture 274" descr="https://openclipart.org/image/2400px/svg_to_png/178389/yarn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884368" y="980728"/>
            <a:ext cx="901436" cy="891480"/>
          </a:xfrm>
          <a:prstGeom prst="rect">
            <a:avLst/>
          </a:prstGeom>
          <a:noFill/>
        </p:spPr>
      </p:pic>
      <p:pic>
        <p:nvPicPr>
          <p:cNvPr id="2328" name="Picture 280" descr="https://fs01.vseosvita.ua/01009t6x-6fc5/03a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237764" y="4293096"/>
            <a:ext cx="628140" cy="864096"/>
          </a:xfrm>
          <a:prstGeom prst="rect">
            <a:avLst/>
          </a:prstGeom>
          <a:noFill/>
        </p:spPr>
      </p:pic>
      <p:pic>
        <p:nvPicPr>
          <p:cNvPr id="2330" name="Picture 282" descr="https://getstitchin.com/wp-content/uploads/2014/03/S-png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452320" y="1052736"/>
            <a:ext cx="509826" cy="533181"/>
          </a:xfrm>
          <a:prstGeom prst="rect">
            <a:avLst/>
          </a:prstGeom>
          <a:noFill/>
        </p:spPr>
      </p:pic>
      <p:pic>
        <p:nvPicPr>
          <p:cNvPr id="2332" name="Picture 284" descr="https://i.pinimg.com/originals/7d/fb/43/7dfb4382c9976797c5cb6478092013c7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483768" y="4869160"/>
            <a:ext cx="1127015" cy="1368152"/>
          </a:xfrm>
          <a:prstGeom prst="rect">
            <a:avLst/>
          </a:prstGeom>
          <a:noFill/>
        </p:spPr>
      </p:pic>
      <p:pic>
        <p:nvPicPr>
          <p:cNvPr id="2338" name="Picture 290" descr="https://i.pinimg.com/originals/48/a5/20/48a520a07e803a300fe7bd8b84c72f55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596336" y="3573016"/>
            <a:ext cx="856800" cy="573152"/>
          </a:xfrm>
          <a:prstGeom prst="rect">
            <a:avLst/>
          </a:prstGeom>
          <a:noFill/>
        </p:spPr>
      </p:pic>
      <p:pic>
        <p:nvPicPr>
          <p:cNvPr id="2340" name="Picture 292" descr="https://clip.cookdiary.net/sites/default/files/wallpaper/bicycle-clipart/466096/bicycle-clipart-machine-466096-3773033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148064" y="5475048"/>
            <a:ext cx="1656184" cy="1050296"/>
          </a:xfrm>
          <a:prstGeom prst="rect">
            <a:avLst/>
          </a:prstGeom>
          <a:noFill/>
        </p:spPr>
      </p:pic>
      <p:pic>
        <p:nvPicPr>
          <p:cNvPr id="2408" name="Picture 360" descr="https://ykl-res.azureedge.net/3b1e8ec0-508a-4005-98b4-1abf323cb5fa/milk-576439_960_720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 rot="19847437">
            <a:off x="1902341" y="3414370"/>
            <a:ext cx="874628" cy="1188174"/>
          </a:xfrm>
          <a:prstGeom prst="rect">
            <a:avLst/>
          </a:prstGeom>
          <a:noFill/>
        </p:spPr>
      </p:pic>
      <p:pic>
        <p:nvPicPr>
          <p:cNvPr id="2412" name="Picture 364" descr="https://i.pinimg.com/originals/34/ff/38/34ff38ad0034afc98e714228d3e3254b.pn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524328" y="1916832"/>
            <a:ext cx="784469" cy="791394"/>
          </a:xfrm>
          <a:prstGeom prst="rect">
            <a:avLst/>
          </a:prstGeom>
          <a:noFill/>
        </p:spPr>
      </p:pic>
      <p:pic>
        <p:nvPicPr>
          <p:cNvPr id="2414" name="Picture 366" descr="https://avatars.mds.yandex.net/get-pdb/1651893/c3a26ee1-6137-447c-aafe-7528f54ace0d/s1200?webp=false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948850" y="2564904"/>
            <a:ext cx="943630" cy="1008112"/>
          </a:xfrm>
          <a:prstGeom prst="rect">
            <a:avLst/>
          </a:prstGeom>
          <a:noFill/>
        </p:spPr>
      </p:pic>
      <p:pic>
        <p:nvPicPr>
          <p:cNvPr id="2416" name="Picture 368" descr="https://i.pinimg.com/originals/0f/b2/8c/0fb28ca039a2038095436a83dc7cd6f1.pn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259632" y="2924944"/>
            <a:ext cx="856895" cy="8622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8092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76411E-6 L 0.17171 0.501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2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2461E-6 L 0.17135 -0.029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-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47 -4.78261E-6 L 0.30104 -0.185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8.32562E-7 L 0.18941 -0.0943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62535E-8 L 0.18906 -0.2102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32285E-6 L 0.19931 -0.5686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5.64292E-7 L 0.32778 -0.2712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" y="-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9.62072E-7 L 0.22084 -0.8057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-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17299E-6 L 0.19028 -0.4458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" y="-2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8.41813E-7 L 0.17326 -0.2886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9806E-6 L 0.1941 -0.1681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03053E-7 L 0.07483 -0.5002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-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3.9593E-6 L -0.16545 -0.6838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3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34135E-6 L -0.17309 -0.6621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61887E-6 L -0.3408 -0.2830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9.15819E-7 L -0.50364 -0.2620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-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017E-7 L -0.30277 -0.1258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74561E-6 L -0.3816 -0.0259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16374E-6 L -0.08298 0.097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" y="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92414E-6 L -0.2224 0.11355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" y="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81961E-6 L -0.12343 0.0663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67698" y="2485345"/>
            <a:ext cx="710470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МОЛОДЕЦ!</a:t>
            </a:r>
            <a:endParaRPr lang="ru-RU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2" descr="https://i.pinimg.com/originals/47/d7/a6/47d7a6f83632c86e1bec78fbce9ac2a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049" y="358226"/>
            <a:ext cx="2555775" cy="2350694"/>
          </a:xfrm>
          <a:prstGeom prst="rect">
            <a:avLst/>
          </a:prstGeom>
          <a:noFill/>
        </p:spPr>
      </p:pic>
      <p:pic>
        <p:nvPicPr>
          <p:cNvPr id="9" name="Picture 18" descr="https://img-fotki.yandex.ru/get/98050/455745147.43/0_1586ac_3682f31c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149080"/>
            <a:ext cx="1310546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120</Words>
  <Application>Microsoft Office PowerPoint</Application>
  <PresentationFormat>Экран (4:3)</PresentationFormat>
  <Paragraphs>12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Автоматизация звука Л. </vt:lpstr>
      <vt:lpstr>ИГРА «ГДЕ СПРЯТАЛСЯ ЗВУК Л»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звука Л.</dc:title>
  <dc:creator>Наталья Самофеева</dc:creator>
  <cp:lastModifiedBy>comp</cp:lastModifiedBy>
  <cp:revision>26</cp:revision>
  <dcterms:created xsi:type="dcterms:W3CDTF">2020-04-08T05:42:26Z</dcterms:created>
  <dcterms:modified xsi:type="dcterms:W3CDTF">2020-04-08T09:21:49Z</dcterms:modified>
</cp:coreProperties>
</file>